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33"/>
  </p:notesMasterIdLst>
  <p:sldIdLst>
    <p:sldId id="256" r:id="rId2"/>
    <p:sldId id="262" r:id="rId3"/>
    <p:sldId id="263" r:id="rId4"/>
    <p:sldId id="258" r:id="rId5"/>
    <p:sldId id="259" r:id="rId6"/>
    <p:sldId id="257" r:id="rId7"/>
    <p:sldId id="261" r:id="rId8"/>
    <p:sldId id="260" r:id="rId9"/>
    <p:sldId id="276" r:id="rId10"/>
    <p:sldId id="277" r:id="rId11"/>
    <p:sldId id="264" r:id="rId12"/>
    <p:sldId id="273" r:id="rId13"/>
    <p:sldId id="274" r:id="rId14"/>
    <p:sldId id="278" r:id="rId15"/>
    <p:sldId id="266" r:id="rId16"/>
    <p:sldId id="279" r:id="rId17"/>
    <p:sldId id="280" r:id="rId18"/>
    <p:sldId id="281" r:id="rId19"/>
    <p:sldId id="282" r:id="rId20"/>
    <p:sldId id="283" r:id="rId21"/>
    <p:sldId id="275" r:id="rId22"/>
    <p:sldId id="287" r:id="rId23"/>
    <p:sldId id="267" r:id="rId24"/>
    <p:sldId id="285" r:id="rId25"/>
    <p:sldId id="284" r:id="rId26"/>
    <p:sldId id="288" r:id="rId27"/>
    <p:sldId id="295" r:id="rId28"/>
    <p:sldId id="296" r:id="rId29"/>
    <p:sldId id="297" r:id="rId30"/>
    <p:sldId id="292" r:id="rId31"/>
    <p:sldId id="29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3300"/>
    <a:srgbClr val="FF0000"/>
    <a:srgbClr val="CC9900"/>
    <a:srgbClr val="92D050"/>
    <a:srgbClr val="4A66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64" autoAdjust="0"/>
    <p:restoredTop sz="80000" autoAdjust="0"/>
  </p:normalViewPr>
  <p:slideViewPr>
    <p:cSldViewPr snapToGrid="0">
      <p:cViewPr>
        <p:scale>
          <a:sx n="75" d="100"/>
          <a:sy n="75" d="100"/>
        </p:scale>
        <p:origin x="2334" y="13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838E82-0035-4059-B301-DE84D32976C6}" type="datetimeFigureOut">
              <a:rPr lang="en-US" smtClean="0"/>
              <a:t>11/6/2024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A2563F-DB87-4291-BC4C-84A32321EAED}" type="slidenum">
              <a:rPr lang="en-US" smtClean="0"/>
              <a:t>‹#›</a:t>
            </a:fld>
            <a:endParaRPr lang="en-US"/>
          </a:p>
        </p:txBody>
      </p:sp>
    </p:spTree>
    <p:extLst>
      <p:ext uri="{BB962C8B-B14F-4D97-AF65-F5344CB8AC3E}">
        <p14:creationId xmlns:p14="http://schemas.microsoft.com/office/powerpoint/2010/main" val="6914622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 a run down of</a:t>
            </a:r>
            <a:r>
              <a:rPr lang="en-US" baseline="0" dirty="0" smtClean="0"/>
              <a:t> who you are and what you do</a:t>
            </a:r>
          </a:p>
          <a:p>
            <a:pPr marL="171450" indent="-171450">
              <a:buFontTx/>
              <a:buChar char="-"/>
            </a:pPr>
            <a:r>
              <a:rPr lang="en-US" baseline="0" dirty="0" smtClean="0"/>
              <a:t>I study haptic sense perception at the Dr. Laurence Harris Lab (psych prof really)</a:t>
            </a:r>
            <a:br>
              <a:rPr lang="en-US" baseline="0" dirty="0" smtClean="0"/>
            </a:br>
            <a:endParaRPr lang="en-US" baseline="0" dirty="0" smtClean="0"/>
          </a:p>
          <a:p>
            <a:pPr marL="171450" indent="-171450">
              <a:buFontTx/>
              <a:buChar char="-"/>
            </a:pPr>
            <a:r>
              <a:rPr lang="en-US" baseline="0" dirty="0" smtClean="0"/>
              <a:t>This means I study a lot of, how do people understand and process what they touch, and ONLY what they touch, not what they SEE and TOUCH. That isn’t me </a:t>
            </a:r>
          </a:p>
          <a:p>
            <a:pPr marL="171450" indent="-171450">
              <a:buFontTx/>
              <a:buChar char="-"/>
            </a:pPr>
            <a:endParaRPr lang="en-US" baseline="0" dirty="0" smtClean="0"/>
          </a:p>
          <a:p>
            <a:pPr marL="171450" indent="-171450">
              <a:buFontTx/>
              <a:buChar char="-"/>
            </a:pPr>
            <a:r>
              <a:rPr lang="en-US" baseline="0" dirty="0" smtClean="0"/>
              <a:t>I plan to study haptic perception mainly in the hands, but I want to be able to study it across the body and across space and MAYBE lower appendages (maybe). -&gt; ill get back to this </a:t>
            </a:r>
          </a:p>
          <a:p>
            <a:pPr marL="0" indent="0">
              <a:buFontTx/>
              <a:buNone/>
            </a:pPr>
            <a:endParaRPr lang="en-US" baseline="0" dirty="0" smtClean="0"/>
          </a:p>
          <a:p>
            <a:pPr marL="171450" indent="-171450">
              <a:buFontTx/>
              <a:buChar char="-"/>
            </a:pPr>
            <a:r>
              <a:rPr lang="en-US" baseline="0" dirty="0" smtClean="0"/>
              <a:t>The purpose of this work, for those who are curious is to develop better VR and AR experiences and make these systems for the future more refined and better suited for human use and exploration.</a:t>
            </a:r>
            <a:br>
              <a:rPr lang="en-US" baseline="0" dirty="0" smtClean="0"/>
            </a:br>
            <a:endParaRPr lang="en-US" baseline="0" dirty="0" smtClean="0"/>
          </a:p>
          <a:p>
            <a:pPr marL="171450" indent="-171450">
              <a:buFontTx/>
              <a:buChar char="-"/>
            </a:pPr>
            <a:r>
              <a:rPr lang="en-US" baseline="0" dirty="0" smtClean="0"/>
              <a:t>Or if not applicable there, then we can at least develop treatments and more advanced methodologies in diagnosing diseases or better assessments of human ability for various hand based </a:t>
            </a:r>
            <a:r>
              <a:rPr lang="en-US" baseline="0" dirty="0" err="1" smtClean="0"/>
              <a:t>experinces</a:t>
            </a:r>
            <a:r>
              <a:rPr lang="en-US" baseline="0" dirty="0" smtClean="0"/>
              <a:t>. Like, how well can your doctor place a robot arm at a specific point, to consider</a:t>
            </a:r>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5</a:t>
            </a:fld>
            <a:endParaRPr lang="en-US"/>
          </a:p>
        </p:txBody>
      </p:sp>
    </p:spTree>
    <p:extLst>
      <p:ext uri="{BB962C8B-B14F-4D97-AF65-F5344CB8AC3E}">
        <p14:creationId xmlns:p14="http://schemas.microsoft.com/office/powerpoint/2010/main" val="26200225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big</a:t>
            </a:r>
            <a:r>
              <a:rPr lang="en-US" baseline="0" dirty="0" smtClean="0"/>
              <a:t> variants of this come out</a:t>
            </a:r>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17</a:t>
            </a:fld>
            <a:endParaRPr lang="en-US"/>
          </a:p>
        </p:txBody>
      </p:sp>
    </p:spTree>
    <p:extLst>
      <p:ext uri="{BB962C8B-B14F-4D97-AF65-F5344CB8AC3E}">
        <p14:creationId xmlns:p14="http://schemas.microsoft.com/office/powerpoint/2010/main" val="3271102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Helped make the study of the brain, defined the</a:t>
            </a:r>
            <a:r>
              <a:rPr lang="en-US" baseline="0" dirty="0" smtClean="0"/>
              <a:t> idea of a primal sketch in the brain </a:t>
            </a:r>
            <a:r>
              <a:rPr lang="en-US" dirty="0" smtClean="0"/>
              <a:t> </a:t>
            </a:r>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18</a:t>
            </a:fld>
            <a:endParaRPr lang="en-US"/>
          </a:p>
        </p:txBody>
      </p:sp>
    </p:spTree>
    <p:extLst>
      <p:ext uri="{BB962C8B-B14F-4D97-AF65-F5344CB8AC3E}">
        <p14:creationId xmlns:p14="http://schemas.microsoft.com/office/powerpoint/2010/main" val="71529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big</a:t>
            </a:r>
            <a:r>
              <a:rPr lang="en-US" baseline="0" dirty="0" smtClean="0"/>
              <a:t> variants of this come out</a:t>
            </a:r>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19</a:t>
            </a:fld>
            <a:endParaRPr lang="en-US"/>
          </a:p>
        </p:txBody>
      </p:sp>
    </p:spTree>
    <p:extLst>
      <p:ext uri="{BB962C8B-B14F-4D97-AF65-F5344CB8AC3E}">
        <p14:creationId xmlns:p14="http://schemas.microsoft.com/office/powerpoint/2010/main" val="12169771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big</a:t>
            </a:r>
            <a:r>
              <a:rPr lang="en-US" baseline="0" dirty="0" smtClean="0"/>
              <a:t> variants of this come out</a:t>
            </a:r>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20</a:t>
            </a:fld>
            <a:endParaRPr lang="en-US"/>
          </a:p>
        </p:txBody>
      </p:sp>
    </p:spTree>
    <p:extLst>
      <p:ext uri="{BB962C8B-B14F-4D97-AF65-F5344CB8AC3E}">
        <p14:creationId xmlns:p14="http://schemas.microsoft.com/office/powerpoint/2010/main" val="23700514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23</a:t>
            </a:fld>
            <a:endParaRPr lang="en-US"/>
          </a:p>
        </p:txBody>
      </p:sp>
    </p:spTree>
    <p:extLst>
      <p:ext uri="{BB962C8B-B14F-4D97-AF65-F5344CB8AC3E}">
        <p14:creationId xmlns:p14="http://schemas.microsoft.com/office/powerpoint/2010/main" val="1086968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24</a:t>
            </a:fld>
            <a:endParaRPr lang="en-US"/>
          </a:p>
        </p:txBody>
      </p:sp>
    </p:spTree>
    <p:extLst>
      <p:ext uri="{BB962C8B-B14F-4D97-AF65-F5344CB8AC3E}">
        <p14:creationId xmlns:p14="http://schemas.microsoft.com/office/powerpoint/2010/main" val="3621814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25</a:t>
            </a:fld>
            <a:endParaRPr lang="en-US"/>
          </a:p>
        </p:txBody>
      </p:sp>
    </p:spTree>
    <p:extLst>
      <p:ext uri="{BB962C8B-B14F-4D97-AF65-F5344CB8AC3E}">
        <p14:creationId xmlns:p14="http://schemas.microsoft.com/office/powerpoint/2010/main" val="34788038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26</a:t>
            </a:fld>
            <a:endParaRPr lang="en-US"/>
          </a:p>
        </p:txBody>
      </p:sp>
    </p:spTree>
    <p:extLst>
      <p:ext uri="{BB962C8B-B14F-4D97-AF65-F5344CB8AC3E}">
        <p14:creationId xmlns:p14="http://schemas.microsoft.com/office/powerpoint/2010/main" val="1802626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27</a:t>
            </a:fld>
            <a:endParaRPr lang="en-US"/>
          </a:p>
        </p:txBody>
      </p:sp>
    </p:spTree>
    <p:extLst>
      <p:ext uri="{BB962C8B-B14F-4D97-AF65-F5344CB8AC3E}">
        <p14:creationId xmlns:p14="http://schemas.microsoft.com/office/powerpoint/2010/main" val="35471208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28</a:t>
            </a:fld>
            <a:endParaRPr lang="en-US"/>
          </a:p>
        </p:txBody>
      </p:sp>
    </p:spTree>
    <p:extLst>
      <p:ext uri="{BB962C8B-B14F-4D97-AF65-F5344CB8AC3E}">
        <p14:creationId xmlns:p14="http://schemas.microsoft.com/office/powerpoint/2010/main" val="2821986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bg1"/>
                </a:solidFill>
              </a:rPr>
              <a:t>- go over and study these ideas </a:t>
            </a:r>
          </a:p>
          <a:p>
            <a:pPr lvl="1"/>
            <a:r>
              <a:rPr lang="en-US" dirty="0" smtClean="0">
                <a:solidFill>
                  <a:schemeClr val="bg1"/>
                </a:solidFill>
              </a:rPr>
              <a:t>Theory of forms (we cant see real reality)</a:t>
            </a:r>
          </a:p>
          <a:p>
            <a:pPr lvl="1"/>
            <a:r>
              <a:rPr lang="en-US" dirty="0" smtClean="0">
                <a:solidFill>
                  <a:schemeClr val="bg1"/>
                </a:solidFill>
              </a:rPr>
              <a:t>Empiricism -&gt; sensory knowledge is what we have to study reality </a:t>
            </a:r>
          </a:p>
          <a:p>
            <a:endParaRPr lang="en-US" dirty="0" smtClean="0"/>
          </a:p>
          <a:p>
            <a:r>
              <a:rPr lang="en-US" dirty="0" smtClean="0"/>
              <a:t>-- </a:t>
            </a:r>
            <a:r>
              <a:rPr lang="en-US" dirty="0" err="1" smtClean="0"/>
              <a:t>plato</a:t>
            </a:r>
            <a:r>
              <a:rPr lang="en-US" dirty="0" smtClean="0"/>
              <a:t> was basically like, </a:t>
            </a:r>
            <a:r>
              <a:rPr lang="en-US" dirty="0" err="1" smtClean="0"/>
              <a:t>wahat</a:t>
            </a:r>
            <a:r>
              <a:rPr lang="en-US" dirty="0" smtClean="0"/>
              <a:t> is senses, what is perception, what does it mean to have knowledge of the world.</a:t>
            </a:r>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6</a:t>
            </a:fld>
            <a:endParaRPr lang="en-US"/>
          </a:p>
        </p:txBody>
      </p:sp>
    </p:spTree>
    <p:extLst>
      <p:ext uri="{BB962C8B-B14F-4D97-AF65-F5344CB8AC3E}">
        <p14:creationId xmlns:p14="http://schemas.microsoft.com/office/powerpoint/2010/main" val="1021265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29</a:t>
            </a:fld>
            <a:endParaRPr lang="en-US"/>
          </a:p>
        </p:txBody>
      </p:sp>
    </p:spTree>
    <p:extLst>
      <p:ext uri="{BB962C8B-B14F-4D97-AF65-F5344CB8AC3E}">
        <p14:creationId xmlns:p14="http://schemas.microsoft.com/office/powerpoint/2010/main" val="120618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Next we have Euclid, and </a:t>
            </a:r>
            <a:r>
              <a:rPr lang="en-US" dirty="0" err="1" smtClean="0"/>
              <a:t>im</a:t>
            </a:r>
            <a:r>
              <a:rPr lang="en-US" dirty="0" smtClean="0"/>
              <a:t> only covering</a:t>
            </a:r>
            <a:r>
              <a:rPr lang="en-US" baseline="0" dirty="0" smtClean="0"/>
              <a:t> really important people and ideas, or people who will be reference a lot later on, </a:t>
            </a:r>
          </a:p>
          <a:p>
            <a:pPr marL="171450" indent="-171450">
              <a:buFontTx/>
              <a:buChar char="-"/>
            </a:pPr>
            <a:r>
              <a:rPr lang="en-US" baseline="0" dirty="0" err="1" smtClean="0"/>
              <a:t>Eculid</a:t>
            </a:r>
            <a:r>
              <a:rPr lang="en-US" baseline="0" dirty="0" smtClean="0"/>
              <a:t> is the most amazing </a:t>
            </a:r>
            <a:r>
              <a:rPr lang="en-US" baseline="0" dirty="0" err="1" smtClean="0"/>
              <a:t>vcuz</a:t>
            </a:r>
            <a:r>
              <a:rPr lang="en-US" baseline="0" dirty="0" smtClean="0"/>
              <a:t> he </a:t>
            </a:r>
            <a:r>
              <a:rPr lang="en-US" baseline="0" dirty="0" err="1" smtClean="0"/>
              <a:t>defineid</a:t>
            </a:r>
            <a:r>
              <a:rPr lang="en-US" baseline="0" dirty="0" smtClean="0"/>
              <a:t> and made the concept of </a:t>
            </a:r>
            <a:r>
              <a:rPr lang="en-US" baseline="0" dirty="0" err="1" smtClean="0"/>
              <a:t>euclidan</a:t>
            </a:r>
            <a:r>
              <a:rPr lang="en-US" baseline="0" dirty="0" smtClean="0"/>
              <a:t> space real, and something that we can discuss and work around / with </a:t>
            </a:r>
          </a:p>
          <a:p>
            <a:pPr marL="171450" indent="-171450">
              <a:buFontTx/>
              <a:buChar char="-"/>
            </a:pPr>
            <a:endParaRPr lang="en-US" baseline="0" dirty="0" smtClean="0"/>
          </a:p>
          <a:p>
            <a:pPr marL="171450" indent="-171450">
              <a:buFontTx/>
              <a:buChar char="-"/>
            </a:pPr>
            <a:r>
              <a:rPr lang="en-US" baseline="0" dirty="0" smtClean="0"/>
              <a:t>Ibn </a:t>
            </a:r>
            <a:r>
              <a:rPr lang="en-US" baseline="0" dirty="0" err="1" smtClean="0"/>
              <a:t>al-haytham</a:t>
            </a:r>
            <a:r>
              <a:rPr lang="en-US" baseline="0" dirty="0" smtClean="0"/>
              <a:t>, he came almost 1000 years later but was the first studier of optics, geometrically and also of human vision and biology, showing here the optic chasm </a:t>
            </a:r>
          </a:p>
          <a:p>
            <a:pPr marL="171450" indent="-171450">
              <a:buFontTx/>
              <a:buChar char="-"/>
            </a:pPr>
            <a:endParaRPr lang="en-US" baseline="0" dirty="0" smtClean="0"/>
          </a:p>
          <a:p>
            <a:pPr marL="171450" indent="-171450">
              <a:buFontTx/>
              <a:buChar char="-"/>
            </a:pPr>
            <a:r>
              <a:rPr lang="en-US" baseline="0" dirty="0" smtClean="0"/>
              <a:t>The reason I skipped 1300 years is </a:t>
            </a:r>
            <a:r>
              <a:rPr lang="en-US" baseline="0" dirty="0" err="1" smtClean="0"/>
              <a:t>cuz</a:t>
            </a:r>
            <a:r>
              <a:rPr lang="en-US" baseline="0" dirty="0" smtClean="0"/>
              <a:t>, there isn’t much too important, even </a:t>
            </a:r>
            <a:r>
              <a:rPr lang="en-US" baseline="0" dirty="0" err="1" smtClean="0"/>
              <a:t>tho</a:t>
            </a:r>
            <a:r>
              <a:rPr lang="en-US" baseline="0" dirty="0" smtClean="0"/>
              <a:t> this is a deep </a:t>
            </a:r>
            <a:r>
              <a:rPr lang="en-US" baseline="0" dirty="0" err="1" smtClean="0"/>
              <a:t>histoy</a:t>
            </a:r>
            <a:r>
              <a:rPr lang="en-US" baseline="0" dirty="0" smtClean="0"/>
              <a:t>, a lot of the </a:t>
            </a:r>
            <a:r>
              <a:rPr lang="en-US" baseline="0" dirty="0" err="1" smtClean="0"/>
              <a:t>elemnts</a:t>
            </a:r>
            <a:r>
              <a:rPr lang="en-US" baseline="0" dirty="0" smtClean="0"/>
              <a:t> </a:t>
            </a:r>
            <a:r>
              <a:rPr lang="en-US" baseline="0" dirty="0" err="1" smtClean="0"/>
              <a:t>im</a:t>
            </a:r>
            <a:r>
              <a:rPr lang="en-US" baseline="0" dirty="0" smtClean="0"/>
              <a:t> </a:t>
            </a:r>
            <a:r>
              <a:rPr lang="en-US" baseline="0" dirty="0" err="1" smtClean="0"/>
              <a:t>explaning</a:t>
            </a:r>
            <a:r>
              <a:rPr lang="en-US" baseline="0" dirty="0" smtClean="0"/>
              <a:t> now are </a:t>
            </a:r>
            <a:r>
              <a:rPr lang="en-US" baseline="0" dirty="0" err="1" smtClean="0"/>
              <a:t>relelvant</a:t>
            </a:r>
            <a:r>
              <a:rPr lang="en-US" baseline="0" dirty="0" smtClean="0"/>
              <a:t> to what </a:t>
            </a:r>
            <a:r>
              <a:rPr lang="en-US" baseline="0" dirty="0" err="1" smtClean="0"/>
              <a:t>im</a:t>
            </a:r>
            <a:r>
              <a:rPr lang="en-US" baseline="0" dirty="0" smtClean="0"/>
              <a:t> going to say, instead of </a:t>
            </a:r>
            <a:r>
              <a:rPr lang="en-US" baseline="0" dirty="0" err="1" smtClean="0"/>
              <a:t>relelavnt</a:t>
            </a:r>
            <a:r>
              <a:rPr lang="en-US" baseline="0" dirty="0" smtClean="0"/>
              <a:t> to </a:t>
            </a:r>
            <a:r>
              <a:rPr lang="en-US" baseline="0" dirty="0" err="1" smtClean="0"/>
              <a:t>psyophysics</a:t>
            </a:r>
            <a:r>
              <a:rPr lang="en-US" baseline="0" dirty="0" smtClean="0"/>
              <a:t>, biological psychology </a:t>
            </a:r>
            <a:r>
              <a:rPr lang="en-US" baseline="0" dirty="0" err="1" smtClean="0"/>
              <a:t>etc</a:t>
            </a:r>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7</a:t>
            </a:fld>
            <a:endParaRPr lang="en-US"/>
          </a:p>
        </p:txBody>
      </p:sp>
    </p:spTree>
    <p:extLst>
      <p:ext uri="{BB962C8B-B14F-4D97-AF65-F5344CB8AC3E}">
        <p14:creationId xmlns:p14="http://schemas.microsoft.com/office/powerpoint/2010/main" val="569383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Relate back to science please -&gt; scientific method</a:t>
            </a:r>
            <a:r>
              <a:rPr lang="en-US" baseline="0" dirty="0" smtClean="0"/>
              <a:t> started here + </a:t>
            </a:r>
            <a:r>
              <a:rPr lang="en-US" baseline="0" dirty="0" err="1" smtClean="0"/>
              <a:t>psychologyical</a:t>
            </a:r>
            <a:r>
              <a:rPr lang="en-US" baseline="0" dirty="0" smtClean="0"/>
              <a:t> </a:t>
            </a:r>
            <a:r>
              <a:rPr lang="en-US" baseline="0" dirty="0" err="1" smtClean="0"/>
              <a:t>foundcations</a:t>
            </a:r>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8</a:t>
            </a:fld>
            <a:endParaRPr lang="en-US"/>
          </a:p>
        </p:txBody>
      </p:sp>
    </p:spTree>
    <p:extLst>
      <p:ext uri="{BB962C8B-B14F-4D97-AF65-F5344CB8AC3E}">
        <p14:creationId xmlns:p14="http://schemas.microsoft.com/office/powerpoint/2010/main" val="1718830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Relate back to science please -&gt; scientific method</a:t>
            </a:r>
            <a:r>
              <a:rPr lang="en-US" baseline="0" dirty="0" smtClean="0"/>
              <a:t> started here + </a:t>
            </a:r>
            <a:r>
              <a:rPr lang="en-US" baseline="0" dirty="0" err="1" smtClean="0"/>
              <a:t>psychologyical</a:t>
            </a:r>
            <a:r>
              <a:rPr lang="en-US" baseline="0" dirty="0" smtClean="0"/>
              <a:t> </a:t>
            </a:r>
            <a:r>
              <a:rPr lang="en-US" baseline="0" dirty="0" err="1" smtClean="0"/>
              <a:t>foundcations</a:t>
            </a:r>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9</a:t>
            </a:fld>
            <a:endParaRPr lang="en-US"/>
          </a:p>
        </p:txBody>
      </p:sp>
    </p:spTree>
    <p:extLst>
      <p:ext uri="{BB962C8B-B14F-4D97-AF65-F5344CB8AC3E}">
        <p14:creationId xmlns:p14="http://schemas.microsoft.com/office/powerpoint/2010/main" val="1978033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solidFill>
                  <a:schemeClr val="accent3">
                    <a:lumMod val="20000"/>
                    <a:lumOff val="80000"/>
                  </a:schemeClr>
                </a:solidFill>
              </a:rPr>
              <a:t>Hermann von Helmholtz (1821–1894) -&gt; </a:t>
            </a:r>
            <a:r>
              <a:rPr lang="en-US" sz="1200" b="0" dirty="0" smtClean="0">
                <a:solidFill>
                  <a:schemeClr val="accent3">
                    <a:lumMod val="20000"/>
                    <a:lumOff val="80000"/>
                  </a:schemeClr>
                </a:solidFill>
              </a:rPr>
              <a:t>started the idea</a:t>
            </a:r>
            <a:r>
              <a:rPr lang="en-US" sz="1200" b="0" baseline="0" dirty="0" smtClean="0">
                <a:solidFill>
                  <a:schemeClr val="accent3">
                    <a:lumMod val="20000"/>
                    <a:lumOff val="80000"/>
                  </a:schemeClr>
                </a:solidFill>
              </a:rPr>
              <a:t> of brain responds to stimuli </a:t>
            </a:r>
          </a:p>
          <a:p>
            <a:endParaRPr lang="en-US" sz="1200" b="0" baseline="0" dirty="0" smtClean="0">
              <a:solidFill>
                <a:schemeClr val="accent3">
                  <a:lumMod val="20000"/>
                  <a:lumOff val="80000"/>
                </a:schemeClr>
              </a:solidFill>
            </a:endParaRPr>
          </a:p>
          <a:p>
            <a:endParaRPr lang="en-US" sz="1200" b="0" baseline="0" dirty="0" smtClean="0">
              <a:solidFill>
                <a:schemeClr val="accent3">
                  <a:lumMod val="20000"/>
                  <a:lumOff val="80000"/>
                </a:schemeClr>
              </a:solidFill>
            </a:endParaRPr>
          </a:p>
          <a:p>
            <a:r>
              <a:rPr lang="en-US" sz="1200" b="0" baseline="0" dirty="0" smtClean="0">
                <a:solidFill>
                  <a:schemeClr val="accent3">
                    <a:lumMod val="20000"/>
                    <a:lumOff val="80000"/>
                  </a:schemeClr>
                </a:solidFill>
              </a:rPr>
              <a:t>Ernst Mach -&gt; started the philosophy of space and perception, lots of physics </a:t>
            </a:r>
          </a:p>
          <a:p>
            <a:endParaRPr lang="en-US" sz="1200" b="0" baseline="0" dirty="0" smtClean="0">
              <a:solidFill>
                <a:schemeClr val="accent3">
                  <a:lumMod val="20000"/>
                  <a:lumOff val="80000"/>
                </a:schemeClr>
              </a:solidFill>
            </a:endParaRPr>
          </a:p>
          <a:p>
            <a:r>
              <a:rPr lang="en-US" sz="1200" b="0" baseline="0" dirty="0" smtClean="0">
                <a:solidFill>
                  <a:schemeClr val="accent3">
                    <a:lumMod val="20000"/>
                    <a:lumOff val="80000"/>
                  </a:schemeClr>
                </a:solidFill>
              </a:rPr>
              <a:t>Wilhelm Wundt -&gt; further refined psychology </a:t>
            </a:r>
            <a:endParaRPr lang="en-US" sz="1200" b="0" dirty="0">
              <a:solidFill>
                <a:schemeClr val="accent3">
                  <a:lumMod val="20000"/>
                  <a:lumOff val="80000"/>
                </a:schemeClr>
              </a:solidFill>
            </a:endParaRPr>
          </a:p>
        </p:txBody>
      </p:sp>
      <p:sp>
        <p:nvSpPr>
          <p:cNvPr id="4" name="Slide Number Placeholder 3"/>
          <p:cNvSpPr>
            <a:spLocks noGrp="1"/>
          </p:cNvSpPr>
          <p:nvPr>
            <p:ph type="sldNum" sz="quarter" idx="10"/>
          </p:nvPr>
        </p:nvSpPr>
        <p:spPr/>
        <p:txBody>
          <a:bodyPr/>
          <a:lstStyle/>
          <a:p>
            <a:fld id="{DCA2563F-DB87-4291-BC4C-84A32321EAED}" type="slidenum">
              <a:rPr lang="en-US" smtClean="0"/>
              <a:t>11</a:t>
            </a:fld>
            <a:endParaRPr lang="en-US"/>
          </a:p>
        </p:txBody>
      </p:sp>
    </p:spTree>
    <p:extLst>
      <p:ext uri="{BB962C8B-B14F-4D97-AF65-F5344CB8AC3E}">
        <p14:creationId xmlns:p14="http://schemas.microsoft.com/office/powerpoint/2010/main" val="2673660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talk about the explosion in</a:t>
            </a:r>
            <a:r>
              <a:rPr lang="en-US" baseline="0" dirty="0" smtClean="0"/>
              <a:t> psychological </a:t>
            </a:r>
            <a:r>
              <a:rPr lang="en-US" baseline="0" dirty="0" smtClean="0"/>
              <a:t>theories</a:t>
            </a:r>
          </a:p>
          <a:p>
            <a:endParaRPr lang="en-US" baseline="0" dirty="0" smtClean="0"/>
          </a:p>
          <a:p>
            <a:endParaRPr lang="en-US" baseline="0" dirty="0" smtClean="0"/>
          </a:p>
          <a:p>
            <a:pPr marL="171450" indent="-171450">
              <a:buFontTx/>
              <a:buChar char="-"/>
            </a:pPr>
            <a:r>
              <a:rPr lang="en-US" baseline="0" dirty="0" smtClean="0"/>
              <a:t>William </a:t>
            </a:r>
            <a:r>
              <a:rPr lang="en-US" baseline="0" dirty="0" err="1" smtClean="0"/>
              <a:t>james</a:t>
            </a:r>
            <a:r>
              <a:rPr lang="en-US" baseline="0" dirty="0" smtClean="0"/>
              <a:t> -&gt; made proper psychological principles </a:t>
            </a:r>
          </a:p>
          <a:p>
            <a:pPr marL="171450" indent="-171450">
              <a:buFontTx/>
              <a:buChar char="-"/>
            </a:pPr>
            <a:r>
              <a:rPr lang="en-US" baseline="0" dirty="0" err="1" smtClean="0"/>
              <a:t>Werthermier</a:t>
            </a:r>
            <a:r>
              <a:rPr lang="en-US" baseline="0" dirty="0" smtClean="0"/>
              <a:t>, </a:t>
            </a:r>
            <a:r>
              <a:rPr lang="en-US" baseline="0" dirty="0" err="1" smtClean="0"/>
              <a:t>Koffa</a:t>
            </a:r>
            <a:r>
              <a:rPr lang="en-US" baseline="0" dirty="0" smtClean="0"/>
              <a:t>, </a:t>
            </a:r>
            <a:r>
              <a:rPr lang="en-US" baseline="0" dirty="0" err="1" smtClean="0"/>
              <a:t>Kholer</a:t>
            </a:r>
            <a:r>
              <a:rPr lang="en-US" baseline="0" dirty="0" smtClean="0"/>
              <a:t> all made Gestalt Psych</a:t>
            </a:r>
          </a:p>
          <a:p>
            <a:pPr marL="628650" lvl="1" indent="-171450">
              <a:buFontTx/>
              <a:buChar char="-"/>
            </a:pPr>
            <a:r>
              <a:rPr lang="en-US" baseline="0" dirty="0" smtClean="0"/>
              <a:t>These 2 were very sense perception based</a:t>
            </a:r>
          </a:p>
          <a:p>
            <a:pPr marL="628650" lvl="1" indent="-171450">
              <a:buFontTx/>
              <a:buChar char="-"/>
            </a:pPr>
            <a:endParaRPr lang="en-US" baseline="0" dirty="0" smtClean="0"/>
          </a:p>
          <a:p>
            <a:pPr marL="171450" lvl="0" indent="-171450">
              <a:buFontTx/>
              <a:buChar char="-"/>
            </a:pPr>
            <a:r>
              <a:rPr lang="en-US" baseline="0" dirty="0" smtClean="0"/>
              <a:t>2 key figures that looked at everyone and, this is regular psych but important</a:t>
            </a:r>
          </a:p>
          <a:p>
            <a:pPr marL="171450" lvl="0" indent="-171450">
              <a:buFontTx/>
              <a:buChar char="-"/>
            </a:pPr>
            <a:r>
              <a:rPr lang="en-US" baseline="0" dirty="0" smtClean="0"/>
              <a:t>John B Watson and BF Skinner, they worked on </a:t>
            </a:r>
            <a:r>
              <a:rPr lang="en-US" baseline="0" dirty="0" err="1" smtClean="0"/>
              <a:t>behavirosm</a:t>
            </a:r>
            <a:r>
              <a:rPr lang="en-US" baseline="0" dirty="0" smtClean="0"/>
              <a:t>, and the idea these 2 men worked on is, IF WE SEE SOMETHING, WE DO SOMETHING, now that sounds like a no brainer, but they really worked out the idea, </a:t>
            </a:r>
          </a:p>
          <a:p>
            <a:pPr marL="628650" lvl="1" indent="-171450">
              <a:buFontTx/>
              <a:buChar char="-"/>
            </a:pPr>
            <a:r>
              <a:rPr lang="en-US" baseline="0" dirty="0" smtClean="0"/>
              <a:t>IF WE SEE A VERY PATICULAR THING, WE HAVE A VERY PATICTULAR RESPOSNE</a:t>
            </a:r>
          </a:p>
          <a:p>
            <a:pPr marL="1085850" lvl="2" indent="-171450">
              <a:buFontTx/>
              <a:buChar char="-"/>
            </a:pPr>
            <a:endParaRPr lang="en-US" baseline="0" dirty="0" smtClean="0"/>
          </a:p>
          <a:p>
            <a:pPr marL="171450" indent="-171450">
              <a:buFontTx/>
              <a:buChar char="-"/>
            </a:pPr>
            <a:endParaRPr lang="en-US" baseline="0" dirty="0" smtClean="0"/>
          </a:p>
          <a:p>
            <a:pPr marL="171450" indent="-171450">
              <a:buFontTx/>
              <a:buChar cha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12</a:t>
            </a:fld>
            <a:endParaRPr lang="en-US"/>
          </a:p>
        </p:txBody>
      </p:sp>
    </p:spTree>
    <p:extLst>
      <p:ext uri="{BB962C8B-B14F-4D97-AF65-F5344CB8AC3E}">
        <p14:creationId xmlns:p14="http://schemas.microsoft.com/office/powerpoint/2010/main" val="227746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big</a:t>
            </a:r>
            <a:r>
              <a:rPr lang="en-US" baseline="0" dirty="0" smtClean="0"/>
              <a:t> variants of this come out</a:t>
            </a:r>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15</a:t>
            </a:fld>
            <a:endParaRPr lang="en-US"/>
          </a:p>
        </p:txBody>
      </p:sp>
    </p:spTree>
    <p:extLst>
      <p:ext uri="{BB962C8B-B14F-4D97-AF65-F5344CB8AC3E}">
        <p14:creationId xmlns:p14="http://schemas.microsoft.com/office/powerpoint/2010/main" val="561632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big</a:t>
            </a:r>
            <a:r>
              <a:rPr lang="en-US" baseline="0" dirty="0" smtClean="0"/>
              <a:t> variants of this come out</a:t>
            </a:r>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16</a:t>
            </a:fld>
            <a:endParaRPr lang="en-US"/>
          </a:p>
        </p:txBody>
      </p:sp>
    </p:spTree>
    <p:extLst>
      <p:ext uri="{BB962C8B-B14F-4D97-AF65-F5344CB8AC3E}">
        <p14:creationId xmlns:p14="http://schemas.microsoft.com/office/powerpoint/2010/main" val="39572927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D87EE853-6FD6-458F-A715-DA8EAD8FF2A7}"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009F4D-56EF-458D-9A18-B5FCA9163EFC}" type="slidenum">
              <a:rPr lang="en-US" smtClean="0"/>
              <a:t>‹#›</a:t>
            </a:fld>
            <a:endParaRPr lang="en-US"/>
          </a:p>
        </p:txBody>
      </p:sp>
      <p:sp>
        <p:nvSpPr>
          <p:cNvPr id="13" name="Rectangle 12"/>
          <p:cNvSpPr/>
          <p:nvPr/>
        </p:nvSpPr>
        <p:spPr>
          <a:xfrm>
            <a:off x="0" y="0"/>
            <a:ext cx="12192000" cy="4572001"/>
          </a:xfrm>
          <a:prstGeom prst="rect">
            <a:avLst/>
          </a:prstGeom>
          <a:blipFill dpi="0" rotWithShape="1">
            <a:blip r:embed="rId2">
              <a:duotone>
                <a:schemeClr val="accent2">
                  <a:shade val="45000"/>
                  <a:satMod val="135000"/>
                </a:schemeClr>
                <a:prstClr val="white"/>
              </a:duotone>
            </a:blip>
            <a:srcRect/>
            <a:tile tx="-393700" ty="-82550" sx="35000" sy="35000" flip="none" algn="tl"/>
          </a:blip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824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87EE853-6FD6-458F-A715-DA8EAD8FF2A7}"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009F4D-56EF-458D-9A18-B5FCA9163EFC}" type="slidenum">
              <a:rPr lang="en-US" smtClean="0"/>
              <a:t>‹#›</a:t>
            </a:fld>
            <a:endParaRPr lang="en-US"/>
          </a:p>
        </p:txBody>
      </p:sp>
    </p:spTree>
    <p:extLst>
      <p:ext uri="{BB962C8B-B14F-4D97-AF65-F5344CB8AC3E}">
        <p14:creationId xmlns:p14="http://schemas.microsoft.com/office/powerpoint/2010/main" val="598168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87EE853-6FD6-458F-A715-DA8EAD8FF2A7}"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009F4D-56EF-458D-9A18-B5FCA9163EFC}" type="slidenum">
              <a:rPr lang="en-US" smtClean="0"/>
              <a:t>‹#›</a:t>
            </a:fld>
            <a:endParaRPr lang="en-US"/>
          </a:p>
        </p:txBody>
      </p:sp>
      <p:cxnSp>
        <p:nvCxnSpPr>
          <p:cNvPr id="8" name="Straight Connector 7"/>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8425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87EE853-6FD6-458F-A715-DA8EAD8FF2A7}"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009F4D-56EF-458D-9A18-B5FCA9163EFC}" type="slidenum">
              <a:rPr lang="en-US" smtClean="0"/>
              <a:t>‹#›</a:t>
            </a:fld>
            <a:endParaRPr lang="en-US"/>
          </a:p>
        </p:txBody>
      </p:sp>
    </p:spTree>
    <p:extLst>
      <p:ext uri="{BB962C8B-B14F-4D97-AF65-F5344CB8AC3E}">
        <p14:creationId xmlns:p14="http://schemas.microsoft.com/office/powerpoint/2010/main" val="326542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87EE853-6FD6-458F-A715-DA8EAD8FF2A7}"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009F4D-56EF-458D-9A18-B5FCA9163EFC}"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0" y="0"/>
            <a:ext cx="12192000" cy="4572000"/>
          </a:xfrm>
          <a:prstGeom prst="rect">
            <a:avLst/>
          </a:prstGeom>
          <a:blipFill dpi="0" rotWithShape="1">
            <a:blip r:embed="rId2">
              <a:duotone>
                <a:schemeClr val="accent1">
                  <a:shade val="45000"/>
                  <a:satMod val="135000"/>
                </a:schemeClr>
                <a:prstClr val="white"/>
              </a:duotone>
            </a:blip>
            <a:srcRect/>
            <a:tile tx="-393700" ty="-82550" sx="35000" sy="3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10901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87EE853-6FD6-458F-A715-DA8EAD8FF2A7}" type="datetimeFigureOut">
              <a:rPr lang="en-US" smtClean="0"/>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009F4D-56EF-458D-9A18-B5FCA9163EFC}" type="slidenum">
              <a:rPr lang="en-US" smtClean="0"/>
              <a:t>‹#›</a:t>
            </a:fld>
            <a:endParaRPr lang="en-US"/>
          </a:p>
        </p:txBody>
      </p:sp>
    </p:spTree>
    <p:extLst>
      <p:ext uri="{BB962C8B-B14F-4D97-AF65-F5344CB8AC3E}">
        <p14:creationId xmlns:p14="http://schemas.microsoft.com/office/powerpoint/2010/main" val="2217381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87EE853-6FD6-458F-A715-DA8EAD8FF2A7}" type="datetimeFigureOut">
              <a:rPr lang="en-US" smtClean="0"/>
              <a:t>11/6/2024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009F4D-56EF-458D-9A18-B5FCA9163EFC}" type="slidenum">
              <a:rPr lang="en-US" smtClean="0"/>
              <a:t>‹#›</a:t>
            </a:fld>
            <a:endParaRPr lang="en-US"/>
          </a:p>
        </p:txBody>
      </p:sp>
    </p:spTree>
    <p:extLst>
      <p:ext uri="{BB962C8B-B14F-4D97-AF65-F5344CB8AC3E}">
        <p14:creationId xmlns:p14="http://schemas.microsoft.com/office/powerpoint/2010/main" val="2044753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87EE853-6FD6-458F-A715-DA8EAD8FF2A7}" type="datetimeFigureOut">
              <a:rPr lang="en-US" smtClean="0"/>
              <a:t>11/6/2024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009F4D-56EF-458D-9A18-B5FCA9163EFC}" type="slidenum">
              <a:rPr lang="en-US" smtClean="0"/>
              <a:t>‹#›</a:t>
            </a:fld>
            <a:endParaRPr lang="en-US"/>
          </a:p>
        </p:txBody>
      </p:sp>
    </p:spTree>
    <p:extLst>
      <p:ext uri="{BB962C8B-B14F-4D97-AF65-F5344CB8AC3E}">
        <p14:creationId xmlns:p14="http://schemas.microsoft.com/office/powerpoint/2010/main" val="2696020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7EE853-6FD6-458F-A715-DA8EAD8FF2A7}" type="datetimeFigureOut">
              <a:rPr lang="en-US" smtClean="0"/>
              <a:t>11/6/2024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009F4D-56EF-458D-9A18-B5FCA9163EFC}" type="slidenum">
              <a:rPr lang="en-US" smtClean="0"/>
              <a:t>‹#›</a:t>
            </a:fld>
            <a:endParaRPr lang="en-US"/>
          </a:p>
        </p:txBody>
      </p:sp>
    </p:spTree>
    <p:extLst>
      <p:ext uri="{BB962C8B-B14F-4D97-AF65-F5344CB8AC3E}">
        <p14:creationId xmlns:p14="http://schemas.microsoft.com/office/powerpoint/2010/main" val="4024540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87EE853-6FD6-458F-A715-DA8EAD8FF2A7}" type="datetimeFigureOut">
              <a:rPr lang="en-US" smtClean="0"/>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009F4D-56EF-458D-9A18-B5FCA9163EFC}" type="slidenum">
              <a:rPr lang="en-US" smtClean="0"/>
              <a:t>‹#›</a:t>
            </a:fld>
            <a:endParaRPr lang="en-US"/>
          </a:p>
        </p:txBody>
      </p:sp>
    </p:spTree>
    <p:extLst>
      <p:ext uri="{BB962C8B-B14F-4D97-AF65-F5344CB8AC3E}">
        <p14:creationId xmlns:p14="http://schemas.microsoft.com/office/powerpoint/2010/main" val="2683292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87EE853-6FD6-458F-A715-DA8EAD8FF2A7}" type="datetimeFigureOut">
              <a:rPr lang="en-US" smtClean="0"/>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009F4D-56EF-458D-9A18-B5FCA9163EFC}"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9016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87EE853-6FD6-458F-A715-DA8EAD8FF2A7}" type="datetimeFigureOut">
              <a:rPr lang="en-US" smtClean="0"/>
              <a:t>11/6/2024</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CB009F4D-56EF-458D-9A18-B5FCA9163EFC}" type="slidenum">
              <a:rPr lang="en-US" smtClean="0"/>
              <a:t>‹#›</a:t>
            </a:fld>
            <a:endParaRPr lang="en-US"/>
          </a:p>
        </p:txBody>
      </p:sp>
      <p:cxnSp>
        <p:nvCxnSpPr>
          <p:cNvPr id="8" name="Straight Connector 7"/>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9670421"/>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eg"/></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jpeg"/><Relationship Id="rId7" Type="http://schemas.openxmlformats.org/officeDocument/2006/relationships/image" Target="../media/image35.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2.jpeg"/></Relationships>
</file>

<file path=ppt/slides/_rels/slide13.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8.jpeg"/><Relationship Id="rId7" Type="http://schemas.openxmlformats.org/officeDocument/2006/relationships/image" Target="../media/image41.jpeg"/><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40.jpeg"/><Relationship Id="rId10" Type="http://schemas.openxmlformats.org/officeDocument/2006/relationships/image" Target="../media/image44.jpeg"/><Relationship Id="rId4" Type="http://schemas.openxmlformats.org/officeDocument/2006/relationships/image" Target="../media/image39.jpeg"/><Relationship Id="rId9" Type="http://schemas.openxmlformats.org/officeDocument/2006/relationships/image" Target="../media/image43.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1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45.jpeg"/><Relationship Id="rId7" Type="http://schemas.openxmlformats.org/officeDocument/2006/relationships/image" Target="../media/image56.png"/><Relationship Id="rId2"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jpeg"/></Relationships>
</file>

<file path=ppt/slides/_rels/slide22.xml.rels><?xml version="1.0" encoding="UTF-8" standalone="yes"?>
<Relationships xmlns="http://schemas.openxmlformats.org/package/2006/relationships"><Relationship Id="rId3" Type="http://schemas.openxmlformats.org/officeDocument/2006/relationships/image" Target="../media/image45.jpeg"/><Relationship Id="rId7" Type="http://schemas.openxmlformats.org/officeDocument/2006/relationships/image" Target="../media/image60.png"/><Relationship Id="rId2"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jpeg"/></Relationships>
</file>

<file path=ppt/slides/_rels/slide2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image" Target="../media/image61.jpeg"/><Relationship Id="rId7"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66.png"/><Relationship Id="rId7"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68.jpeg"/><Relationship Id="rId10" Type="http://schemas.openxmlformats.org/officeDocument/2006/relationships/image" Target="../media/image55.png"/><Relationship Id="rId4" Type="http://schemas.openxmlformats.org/officeDocument/2006/relationships/image" Target="../media/image67.png"/><Relationship Id="rId9" Type="http://schemas.openxmlformats.org/officeDocument/2006/relationships/image" Target="../media/image54.png"/></Relationships>
</file>

<file path=ppt/slides/_rels/slide2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1.jpeg"/><Relationship Id="rId3" Type="http://schemas.openxmlformats.org/officeDocument/2006/relationships/image" Target="../media/image66.png"/><Relationship Id="rId7" Type="http://schemas.openxmlformats.org/officeDocument/2006/relationships/image" Target="../media/image49.png"/><Relationship Id="rId12"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13.png"/><Relationship Id="rId5" Type="http://schemas.openxmlformats.org/officeDocument/2006/relationships/image" Target="../media/image56.png"/><Relationship Id="rId10" Type="http://schemas.openxmlformats.org/officeDocument/2006/relationships/image" Target="../media/image17.png"/><Relationship Id="rId4" Type="http://schemas.openxmlformats.org/officeDocument/2006/relationships/image" Target="../media/image67.png"/><Relationship Id="rId9" Type="http://schemas.openxmlformats.org/officeDocument/2006/relationships/image" Target="../media/image16.png"/></Relationships>
</file>

<file path=ppt/slides/_rels/slide2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1.jpeg"/><Relationship Id="rId3" Type="http://schemas.openxmlformats.org/officeDocument/2006/relationships/image" Target="../media/image66.png"/><Relationship Id="rId7" Type="http://schemas.openxmlformats.org/officeDocument/2006/relationships/image" Target="../media/image49.png"/><Relationship Id="rId12"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13.png"/><Relationship Id="rId5" Type="http://schemas.openxmlformats.org/officeDocument/2006/relationships/image" Target="../media/image56.png"/><Relationship Id="rId10" Type="http://schemas.openxmlformats.org/officeDocument/2006/relationships/image" Target="../media/image17.png"/><Relationship Id="rId4" Type="http://schemas.openxmlformats.org/officeDocument/2006/relationships/image" Target="../media/image67.png"/><Relationship Id="rId9" Type="http://schemas.openxmlformats.org/officeDocument/2006/relationships/image" Target="../media/image16.png"/></Relationships>
</file>

<file path=ppt/slides/_rels/slide28.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23.jpeg"/><Relationship Id="rId3" Type="http://schemas.openxmlformats.org/officeDocument/2006/relationships/image" Target="../media/image69.jpeg"/><Relationship Id="rId7" Type="http://schemas.openxmlformats.org/officeDocument/2006/relationships/image" Target="../media/image60.png"/><Relationship Id="rId12"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17.png"/><Relationship Id="rId5" Type="http://schemas.openxmlformats.org/officeDocument/2006/relationships/image" Target="../media/image67.png"/><Relationship Id="rId10" Type="http://schemas.openxmlformats.org/officeDocument/2006/relationships/image" Target="../media/image16.png"/><Relationship Id="rId4" Type="http://schemas.openxmlformats.org/officeDocument/2006/relationships/image" Target="../media/image66.png"/><Relationship Id="rId9" Type="http://schemas.openxmlformats.org/officeDocument/2006/relationships/image" Target="../media/image24.png"/><Relationship Id="rId14" Type="http://schemas.openxmlformats.org/officeDocument/2006/relationships/image" Target="../media/image31.jpeg"/></Relationships>
</file>

<file path=ppt/slides/_rels/slide2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1.jpeg"/><Relationship Id="rId18" Type="http://schemas.openxmlformats.org/officeDocument/2006/relationships/image" Target="../media/image72.jpeg"/><Relationship Id="rId26" Type="http://schemas.openxmlformats.org/officeDocument/2006/relationships/image" Target="../media/image45.jpeg"/><Relationship Id="rId3" Type="http://schemas.openxmlformats.org/officeDocument/2006/relationships/image" Target="../media/image69.jpeg"/><Relationship Id="rId21" Type="http://schemas.openxmlformats.org/officeDocument/2006/relationships/image" Target="../media/image22.jpeg"/><Relationship Id="rId7" Type="http://schemas.openxmlformats.org/officeDocument/2006/relationships/image" Target="../media/image49.png"/><Relationship Id="rId12" Type="http://schemas.openxmlformats.org/officeDocument/2006/relationships/image" Target="../media/image23.jpeg"/><Relationship Id="rId17" Type="http://schemas.openxmlformats.org/officeDocument/2006/relationships/image" Target="../media/image15.jpeg"/><Relationship Id="rId25" Type="http://schemas.openxmlformats.org/officeDocument/2006/relationships/image" Target="../media/image37.jpeg"/><Relationship Id="rId2" Type="http://schemas.openxmlformats.org/officeDocument/2006/relationships/notesSlide" Target="../notesSlides/notesSlide20.xml"/><Relationship Id="rId16" Type="http://schemas.openxmlformats.org/officeDocument/2006/relationships/image" Target="../media/image71.jpeg"/><Relationship Id="rId20" Type="http://schemas.openxmlformats.org/officeDocument/2006/relationships/image" Target="../media/image26.jpeg"/><Relationship Id="rId29"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13.png"/><Relationship Id="rId24" Type="http://schemas.openxmlformats.org/officeDocument/2006/relationships/image" Target="../media/image40.jpeg"/><Relationship Id="rId32" Type="http://schemas.openxmlformats.org/officeDocument/2006/relationships/image" Target="../media/image68.jpeg"/><Relationship Id="rId5" Type="http://schemas.openxmlformats.org/officeDocument/2006/relationships/image" Target="../media/image56.png"/><Relationship Id="rId15" Type="http://schemas.openxmlformats.org/officeDocument/2006/relationships/image" Target="../media/image70.jpeg"/><Relationship Id="rId23" Type="http://schemas.openxmlformats.org/officeDocument/2006/relationships/image" Target="../media/image75.jpeg"/><Relationship Id="rId28" Type="http://schemas.openxmlformats.org/officeDocument/2006/relationships/image" Target="../media/image76.jpeg"/><Relationship Id="rId10" Type="http://schemas.openxmlformats.org/officeDocument/2006/relationships/image" Target="../media/image17.png"/><Relationship Id="rId19" Type="http://schemas.openxmlformats.org/officeDocument/2006/relationships/image" Target="../media/image73.jpeg"/><Relationship Id="rId31" Type="http://schemas.openxmlformats.org/officeDocument/2006/relationships/image" Target="../media/image55.png"/><Relationship Id="rId4" Type="http://schemas.openxmlformats.org/officeDocument/2006/relationships/image" Target="../media/image67.png"/><Relationship Id="rId9" Type="http://schemas.openxmlformats.org/officeDocument/2006/relationships/image" Target="../media/image16.png"/><Relationship Id="rId14" Type="http://schemas.openxmlformats.org/officeDocument/2006/relationships/image" Target="../media/image9.jpeg"/><Relationship Id="rId22" Type="http://schemas.openxmlformats.org/officeDocument/2006/relationships/image" Target="../media/image74.jpeg"/><Relationship Id="rId27" Type="http://schemas.openxmlformats.org/officeDocument/2006/relationships/image" Target="../media/image46.jpeg"/><Relationship Id="rId30"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4.jpe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10" Type="http://schemas.openxmlformats.org/officeDocument/2006/relationships/image" Target="../media/image20.png"/><Relationship Id="rId4" Type="http://schemas.openxmlformats.org/officeDocument/2006/relationships/image" Target="../media/image9.jpeg"/><Relationship Id="rId9" Type="http://schemas.openxmlformats.org/officeDocument/2006/relationships/image" Target="../media/image19.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Deep History Of the Study of </a:t>
            </a:r>
            <a:r>
              <a:rPr lang="en-US" b="1" cap="none" spc="0" dirty="0" smtClean="0">
                <a:ln w="22225">
                  <a:solidFill>
                    <a:schemeClr val="accent2"/>
                  </a:solidFill>
                  <a:prstDash val="solid"/>
                </a:ln>
                <a:solidFill>
                  <a:srgbClr val="002060"/>
                </a:solidFill>
              </a:rPr>
              <a:t>Haptic Perception </a:t>
            </a:r>
            <a:endParaRPr lang="en-US" b="1" dirty="0">
              <a:solidFill>
                <a:srgbClr val="002060"/>
              </a:solidFill>
            </a:endParaRPr>
          </a:p>
        </p:txBody>
      </p:sp>
      <p:sp>
        <p:nvSpPr>
          <p:cNvPr id="3" name="Subtitle 2"/>
          <p:cNvSpPr>
            <a:spLocks noGrp="1"/>
          </p:cNvSpPr>
          <p:nvPr>
            <p:ph type="subTitle" idx="1"/>
          </p:nvPr>
        </p:nvSpPr>
        <p:spPr/>
        <p:txBody>
          <a:bodyPr/>
          <a:lstStyle/>
          <a:p>
            <a:r>
              <a:rPr lang="en-US" dirty="0" smtClean="0"/>
              <a:t>By: Ahmed Nadeem</a:t>
            </a:r>
            <a:endParaRPr lang="en-US" dirty="0"/>
          </a:p>
        </p:txBody>
      </p:sp>
    </p:spTree>
    <p:extLst>
      <p:ext uri="{BB962C8B-B14F-4D97-AF65-F5344CB8AC3E}">
        <p14:creationId xmlns:p14="http://schemas.microsoft.com/office/powerpoint/2010/main" val="16081001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00302" y="585216"/>
            <a:ext cx="12351241" cy="1499616"/>
          </a:xfrm>
        </p:spPr>
        <p:txBody>
          <a:bodyPr/>
          <a:lstStyle/>
          <a:p>
            <a:r>
              <a:rPr lang="en-US" dirty="0" smtClean="0">
                <a:solidFill>
                  <a:schemeClr val="bg2"/>
                </a:solidFill>
              </a:rPr>
              <a:t>1800s Onwards – </a:t>
            </a:r>
            <a:r>
              <a:rPr lang="en-US" sz="4400" dirty="0" smtClean="0">
                <a:solidFill>
                  <a:schemeClr val="bg2"/>
                </a:solidFill>
              </a:rPr>
              <a:t>PSYHOPHYSICS! WHAT IS PERCEPTION? </a:t>
            </a:r>
            <a:endParaRPr lang="en-US" sz="4400" dirty="0">
              <a:solidFill>
                <a:schemeClr val="bg2"/>
              </a:solidFill>
            </a:endParaRPr>
          </a:p>
        </p:txBody>
      </p:sp>
      <p:pic>
        <p:nvPicPr>
          <p:cNvPr id="7170" name="Picture 2" descr="Ernst Heinrich Weber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80" y="2847033"/>
            <a:ext cx="3132840" cy="410006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Gustav Fechner - Founder of psychophysics – Genvi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6543" y="2913678"/>
            <a:ext cx="3155457" cy="394432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Psychophysics | in Chapter 04: Sense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87441" y="3901440"/>
            <a:ext cx="2863413" cy="29565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5"/>
          <a:stretch>
            <a:fillRect/>
          </a:stretch>
        </p:blipFill>
        <p:spPr>
          <a:xfrm>
            <a:off x="3047461" y="4501266"/>
            <a:ext cx="3139980" cy="2446263"/>
          </a:xfrm>
          <a:prstGeom prst="rect">
            <a:avLst/>
          </a:prstGeom>
        </p:spPr>
      </p:pic>
      <p:sp>
        <p:nvSpPr>
          <p:cNvPr id="12" name="Rectangle 11"/>
          <p:cNvSpPr/>
          <p:nvPr/>
        </p:nvSpPr>
        <p:spPr>
          <a:xfrm>
            <a:off x="6162449" y="3108045"/>
            <a:ext cx="2803788" cy="830997"/>
          </a:xfrm>
          <a:prstGeom prst="rect">
            <a:avLst/>
          </a:prstGeom>
        </p:spPr>
        <p:txBody>
          <a:bodyPr wrap="square">
            <a:spAutoFit/>
          </a:bodyPr>
          <a:lstStyle/>
          <a:p>
            <a:pPr algn="r"/>
            <a:r>
              <a:rPr lang="en-US" sz="2400" dirty="0">
                <a:solidFill>
                  <a:schemeClr val="bg2"/>
                </a:solidFill>
              </a:rPr>
              <a:t>Gustav Fechner (1801–1887)</a:t>
            </a:r>
          </a:p>
        </p:txBody>
      </p:sp>
      <p:sp>
        <p:nvSpPr>
          <p:cNvPr id="13" name="Rectangle 12"/>
          <p:cNvSpPr/>
          <p:nvPr/>
        </p:nvSpPr>
        <p:spPr>
          <a:xfrm>
            <a:off x="3102244" y="2240373"/>
            <a:ext cx="2933575" cy="1200329"/>
          </a:xfrm>
          <a:prstGeom prst="rect">
            <a:avLst/>
          </a:prstGeom>
        </p:spPr>
        <p:txBody>
          <a:bodyPr wrap="square">
            <a:spAutoFit/>
          </a:bodyPr>
          <a:lstStyle/>
          <a:p>
            <a:pPr marL="457200" indent="-457200" algn="ctr">
              <a:buAutoNum type="arabicPeriod"/>
            </a:pPr>
            <a:r>
              <a:rPr lang="en-US" sz="2400" dirty="0" smtClean="0">
                <a:solidFill>
                  <a:srgbClr val="FFFF00"/>
                </a:solidFill>
              </a:rPr>
              <a:t>JND</a:t>
            </a:r>
          </a:p>
          <a:p>
            <a:pPr marL="457200" indent="-457200" algn="ctr">
              <a:buAutoNum type="arabicPeriod"/>
            </a:pPr>
            <a:r>
              <a:rPr lang="en-US" sz="2400" dirty="0" smtClean="0">
                <a:solidFill>
                  <a:srgbClr val="FFFF00"/>
                </a:solidFill>
              </a:rPr>
              <a:t>Weber’s Law</a:t>
            </a:r>
            <a:r>
              <a:rPr lang="en-US" sz="2400" dirty="0" smtClean="0">
                <a:solidFill>
                  <a:srgbClr val="FFFF00"/>
                </a:solidFill>
              </a:rPr>
              <a:t> </a:t>
            </a:r>
          </a:p>
          <a:p>
            <a:pPr algn="ctr"/>
            <a:endParaRPr lang="en-US" sz="2400" dirty="0">
              <a:solidFill>
                <a:srgbClr val="FFFF00"/>
              </a:solidFill>
            </a:endParaRPr>
          </a:p>
        </p:txBody>
      </p:sp>
      <p:pic>
        <p:nvPicPr>
          <p:cNvPr id="4" name="Picture 3"/>
          <p:cNvPicPr>
            <a:picLocks noChangeAspect="1"/>
          </p:cNvPicPr>
          <p:nvPr/>
        </p:nvPicPr>
        <p:blipFill>
          <a:blip r:embed="rId6"/>
          <a:stretch>
            <a:fillRect/>
          </a:stretch>
        </p:blipFill>
        <p:spPr>
          <a:xfrm>
            <a:off x="3541535" y="3005632"/>
            <a:ext cx="2048161" cy="1495634"/>
          </a:xfrm>
          <a:prstGeom prst="rect">
            <a:avLst/>
          </a:prstGeom>
        </p:spPr>
      </p:pic>
      <p:sp>
        <p:nvSpPr>
          <p:cNvPr id="14" name="Rectangle 13"/>
          <p:cNvSpPr/>
          <p:nvPr/>
        </p:nvSpPr>
        <p:spPr>
          <a:xfrm>
            <a:off x="21193" y="2050434"/>
            <a:ext cx="3240167" cy="830997"/>
          </a:xfrm>
          <a:prstGeom prst="rect">
            <a:avLst/>
          </a:prstGeom>
        </p:spPr>
        <p:txBody>
          <a:bodyPr wrap="square">
            <a:spAutoFit/>
          </a:bodyPr>
          <a:lstStyle/>
          <a:p>
            <a:r>
              <a:rPr lang="en-US" sz="2400" dirty="0">
                <a:solidFill>
                  <a:schemeClr val="bg2"/>
                </a:solidFill>
              </a:rPr>
              <a:t>Ernst Heinrich Weber (1795–1878)</a:t>
            </a:r>
          </a:p>
        </p:txBody>
      </p:sp>
      <p:sp>
        <p:nvSpPr>
          <p:cNvPr id="15" name="Rectangle 14"/>
          <p:cNvSpPr/>
          <p:nvPr/>
        </p:nvSpPr>
        <p:spPr>
          <a:xfrm>
            <a:off x="7106729" y="1723389"/>
            <a:ext cx="5085271" cy="1200329"/>
          </a:xfrm>
          <a:prstGeom prst="rect">
            <a:avLst/>
          </a:prstGeom>
        </p:spPr>
        <p:txBody>
          <a:bodyPr wrap="square">
            <a:spAutoFit/>
          </a:bodyPr>
          <a:lstStyle/>
          <a:p>
            <a:pPr marL="457200" indent="-457200" algn="r">
              <a:buAutoNum type="arabicPeriod"/>
            </a:pPr>
            <a:r>
              <a:rPr lang="en-US" sz="2400" dirty="0" smtClean="0">
                <a:solidFill>
                  <a:srgbClr val="FFFF00"/>
                </a:solidFill>
              </a:rPr>
              <a:t>Fechner’s Law</a:t>
            </a:r>
          </a:p>
          <a:p>
            <a:pPr marL="457200" indent="-457200" algn="r">
              <a:buAutoNum type="arabicPeriod"/>
            </a:pPr>
            <a:r>
              <a:rPr lang="en-US" sz="2400" dirty="0">
                <a:solidFill>
                  <a:srgbClr val="FFFF00"/>
                </a:solidFill>
              </a:rPr>
              <a:t>The two-alternative forced-choice (2AFC) paradigm</a:t>
            </a:r>
            <a:endParaRPr lang="en-US" sz="2400" dirty="0">
              <a:solidFill>
                <a:srgbClr val="FFFF00"/>
              </a:solidFill>
            </a:endParaRPr>
          </a:p>
        </p:txBody>
      </p:sp>
    </p:spTree>
    <p:extLst>
      <p:ext uri="{BB962C8B-B14F-4D97-AF65-F5344CB8AC3E}">
        <p14:creationId xmlns:p14="http://schemas.microsoft.com/office/powerpoint/2010/main" val="1602044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lumMod val="20000"/>
                    <a:lumOff val="80000"/>
                  </a:schemeClr>
                </a:solidFill>
              </a:rPr>
              <a:t>1850s onwards</a:t>
            </a:r>
            <a:endParaRPr lang="en-US" dirty="0">
              <a:solidFill>
                <a:schemeClr val="accent3">
                  <a:lumMod val="20000"/>
                  <a:lumOff val="80000"/>
                </a:schemeClr>
              </a:solidFill>
            </a:endParaRPr>
          </a:p>
        </p:txBody>
      </p:sp>
      <p:pic>
        <p:nvPicPr>
          <p:cNvPr id="9218" name="Picture 2" descr="Wilhelm Wundt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20321"/>
            <a:ext cx="2931886" cy="3944721"/>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The First Experimental Psychology Laborator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31886" y="4461074"/>
            <a:ext cx="4635917" cy="250396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7399628" y="3031485"/>
            <a:ext cx="4559261" cy="523220"/>
          </a:xfrm>
          <a:prstGeom prst="rect">
            <a:avLst/>
          </a:prstGeom>
        </p:spPr>
        <p:txBody>
          <a:bodyPr wrap="none">
            <a:spAutoFit/>
          </a:bodyPr>
          <a:lstStyle/>
          <a:p>
            <a:r>
              <a:rPr lang="en-US" sz="2800" b="1" dirty="0">
                <a:solidFill>
                  <a:schemeClr val="accent3">
                    <a:lumMod val="20000"/>
                    <a:lumOff val="80000"/>
                  </a:schemeClr>
                </a:solidFill>
              </a:rPr>
              <a:t>Ernst Mach (1838–1916</a:t>
            </a:r>
            <a:r>
              <a:rPr lang="en-US" sz="2800" b="1" dirty="0" smtClean="0">
                <a:solidFill>
                  <a:schemeClr val="accent3">
                    <a:lumMod val="20000"/>
                    <a:lumOff val="80000"/>
                  </a:schemeClr>
                </a:solidFill>
              </a:rPr>
              <a:t>)</a:t>
            </a:r>
            <a:endParaRPr lang="en-US" sz="2400" b="1" dirty="0">
              <a:solidFill>
                <a:schemeClr val="accent3">
                  <a:lumMod val="20000"/>
                  <a:lumOff val="80000"/>
                </a:schemeClr>
              </a:solidFill>
            </a:endParaRPr>
          </a:p>
        </p:txBody>
      </p:sp>
      <p:sp>
        <p:nvSpPr>
          <p:cNvPr id="3" name="Rectangle 2"/>
          <p:cNvSpPr/>
          <p:nvPr/>
        </p:nvSpPr>
        <p:spPr>
          <a:xfrm>
            <a:off x="0" y="2620077"/>
            <a:ext cx="5139548" cy="523220"/>
          </a:xfrm>
          <a:prstGeom prst="rect">
            <a:avLst/>
          </a:prstGeom>
        </p:spPr>
        <p:txBody>
          <a:bodyPr wrap="none">
            <a:spAutoFit/>
          </a:bodyPr>
          <a:lstStyle/>
          <a:p>
            <a:r>
              <a:rPr lang="en-US" sz="2800" b="1" dirty="0">
                <a:solidFill>
                  <a:schemeClr val="accent3">
                    <a:lumMod val="20000"/>
                    <a:lumOff val="80000"/>
                  </a:schemeClr>
                </a:solidFill>
              </a:rPr>
              <a:t>Wilhelm Wundt (</a:t>
            </a:r>
            <a:r>
              <a:rPr lang="en-US" sz="2800" b="1" dirty="0" smtClean="0">
                <a:solidFill>
                  <a:schemeClr val="accent3">
                    <a:lumMod val="20000"/>
                    <a:lumOff val="80000"/>
                  </a:schemeClr>
                </a:solidFill>
              </a:rPr>
              <a:t>1832–1920)</a:t>
            </a:r>
            <a:endParaRPr lang="en-US" sz="2800" b="1" dirty="0">
              <a:solidFill>
                <a:schemeClr val="accent3">
                  <a:lumMod val="20000"/>
                  <a:lumOff val="80000"/>
                </a:schemeClr>
              </a:solidFill>
            </a:endParaRPr>
          </a:p>
        </p:txBody>
      </p:sp>
      <p:sp>
        <p:nvSpPr>
          <p:cNvPr id="9" name="Rectangle 8"/>
          <p:cNvSpPr/>
          <p:nvPr/>
        </p:nvSpPr>
        <p:spPr>
          <a:xfrm>
            <a:off x="2927802" y="3251121"/>
            <a:ext cx="4471825" cy="1200329"/>
          </a:xfrm>
          <a:prstGeom prst="rect">
            <a:avLst/>
          </a:prstGeom>
        </p:spPr>
        <p:txBody>
          <a:bodyPr wrap="square">
            <a:spAutoFit/>
          </a:bodyPr>
          <a:lstStyle/>
          <a:p>
            <a:pPr marL="457200" indent="-457200" algn="ctr">
              <a:buAutoNum type="arabicPeriod"/>
            </a:pPr>
            <a:r>
              <a:rPr lang="en-US" sz="2400" dirty="0" smtClean="0">
                <a:solidFill>
                  <a:srgbClr val="FFFF00"/>
                </a:solidFill>
              </a:rPr>
              <a:t>Psychological Labs</a:t>
            </a:r>
          </a:p>
          <a:p>
            <a:pPr marL="457200" indent="-457200" algn="ctr">
              <a:buAutoNum type="arabicPeriod"/>
            </a:pPr>
            <a:r>
              <a:rPr lang="en-US" sz="2400" dirty="0" smtClean="0">
                <a:solidFill>
                  <a:srgbClr val="FFFF00"/>
                </a:solidFill>
              </a:rPr>
              <a:t>Formal Procedures and definition of the field</a:t>
            </a:r>
            <a:endParaRPr lang="en-US" sz="2400" dirty="0" smtClean="0">
              <a:solidFill>
                <a:srgbClr val="FFFF00"/>
              </a:solidFill>
            </a:endParaRPr>
          </a:p>
        </p:txBody>
      </p:sp>
      <p:pic>
        <p:nvPicPr>
          <p:cNvPr id="3074" name="Picture 2" descr="Ernst Mach - Wikiquot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69164" y="3739415"/>
            <a:ext cx="2930525" cy="322562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pace and Geometry: In the Light of Physiological, Psychological and  Physical Inquery"/>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99689" y="4105275"/>
            <a:ext cx="1723206" cy="27527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517279" y="48321"/>
            <a:ext cx="6776214" cy="523220"/>
          </a:xfrm>
          <a:prstGeom prst="rect">
            <a:avLst/>
          </a:prstGeom>
        </p:spPr>
        <p:txBody>
          <a:bodyPr wrap="none">
            <a:spAutoFit/>
          </a:bodyPr>
          <a:lstStyle/>
          <a:p>
            <a:r>
              <a:rPr lang="en-US" sz="2800" b="1" dirty="0">
                <a:solidFill>
                  <a:schemeClr val="accent3">
                    <a:lumMod val="20000"/>
                    <a:lumOff val="80000"/>
                  </a:schemeClr>
                </a:solidFill>
              </a:rPr>
              <a:t>Hermann von Helmholtz (1821–1894)</a:t>
            </a:r>
          </a:p>
        </p:txBody>
      </p:sp>
      <p:pic>
        <p:nvPicPr>
          <p:cNvPr id="3078" name="Picture 6" descr="Hermann von Helmholtz: biografía de este médico y físico alemá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9575" y="528954"/>
            <a:ext cx="4193320" cy="235484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857200" y="5352228"/>
            <a:ext cx="3986185" cy="646331"/>
          </a:xfrm>
          <a:prstGeom prst="rect">
            <a:avLst/>
          </a:prstGeom>
          <a:solidFill>
            <a:schemeClr val="tx2">
              <a:lumMod val="75000"/>
            </a:schemeClr>
          </a:solidFill>
        </p:spPr>
        <p:txBody>
          <a:bodyPr wrap="square" rtlCol="0">
            <a:spAutoFit/>
          </a:bodyPr>
          <a:lstStyle/>
          <a:p>
            <a:r>
              <a:rPr lang="en-US" sz="3600" dirty="0" smtClean="0">
                <a:solidFill>
                  <a:srgbClr val="00B0F0"/>
                </a:solidFill>
              </a:rPr>
              <a:t>Philosophy/Math</a:t>
            </a:r>
            <a:endParaRPr lang="en-US" sz="3600" dirty="0">
              <a:solidFill>
                <a:srgbClr val="00B0F0"/>
              </a:solidFill>
            </a:endParaRPr>
          </a:p>
        </p:txBody>
      </p:sp>
      <p:sp>
        <p:nvSpPr>
          <p:cNvPr id="17" name="TextBox 16"/>
          <p:cNvSpPr txBox="1"/>
          <p:nvPr/>
        </p:nvSpPr>
        <p:spPr>
          <a:xfrm>
            <a:off x="800091" y="5481637"/>
            <a:ext cx="5846638" cy="646331"/>
          </a:xfrm>
          <a:prstGeom prst="rect">
            <a:avLst/>
          </a:prstGeom>
          <a:solidFill>
            <a:schemeClr val="tx2">
              <a:lumMod val="75000"/>
            </a:schemeClr>
          </a:solidFill>
        </p:spPr>
        <p:txBody>
          <a:bodyPr wrap="square" rtlCol="0">
            <a:spAutoFit/>
          </a:bodyPr>
          <a:lstStyle/>
          <a:p>
            <a:pPr algn="ctr"/>
            <a:r>
              <a:rPr lang="en-US" sz="3600" dirty="0">
                <a:solidFill>
                  <a:srgbClr val="00B0F0"/>
                </a:solidFill>
              </a:rPr>
              <a:t>Behaviorism/Psychology </a:t>
            </a:r>
            <a:endParaRPr lang="en-US" sz="3600" dirty="0">
              <a:solidFill>
                <a:srgbClr val="00B0F0"/>
              </a:solidFill>
            </a:endParaRPr>
          </a:p>
        </p:txBody>
      </p:sp>
      <p:sp>
        <p:nvSpPr>
          <p:cNvPr id="18" name="TextBox 17"/>
          <p:cNvSpPr txBox="1"/>
          <p:nvPr/>
        </p:nvSpPr>
        <p:spPr>
          <a:xfrm>
            <a:off x="8640330" y="2184354"/>
            <a:ext cx="2971809" cy="646331"/>
          </a:xfrm>
          <a:prstGeom prst="rect">
            <a:avLst/>
          </a:prstGeom>
          <a:solidFill>
            <a:schemeClr val="tx2">
              <a:lumMod val="75000"/>
            </a:schemeClr>
          </a:solidFill>
        </p:spPr>
        <p:txBody>
          <a:bodyPr wrap="square" rtlCol="0">
            <a:spAutoFit/>
          </a:bodyPr>
          <a:lstStyle/>
          <a:p>
            <a:pPr algn="ctr"/>
            <a:r>
              <a:rPr lang="en-US" sz="3600" dirty="0">
                <a:solidFill>
                  <a:srgbClr val="00B0F0"/>
                </a:solidFill>
              </a:rPr>
              <a:t>Physiology</a:t>
            </a:r>
          </a:p>
        </p:txBody>
      </p:sp>
      <p:sp>
        <p:nvSpPr>
          <p:cNvPr id="19" name="Rectangle 18"/>
          <p:cNvSpPr/>
          <p:nvPr/>
        </p:nvSpPr>
        <p:spPr>
          <a:xfrm>
            <a:off x="4870181" y="644221"/>
            <a:ext cx="3553095" cy="1200329"/>
          </a:xfrm>
          <a:prstGeom prst="rect">
            <a:avLst/>
          </a:prstGeom>
        </p:spPr>
        <p:txBody>
          <a:bodyPr wrap="square">
            <a:spAutoFit/>
          </a:bodyPr>
          <a:lstStyle/>
          <a:p>
            <a:pPr algn="ctr"/>
            <a:r>
              <a:rPr lang="en-US" sz="2400" dirty="0" smtClean="0">
                <a:solidFill>
                  <a:srgbClr val="FFFF00"/>
                </a:solidFill>
              </a:rPr>
              <a:t>3. </a:t>
            </a:r>
            <a:r>
              <a:rPr lang="en-US" sz="2400" dirty="0" smtClean="0">
                <a:solidFill>
                  <a:srgbClr val="FFFF00"/>
                </a:solidFill>
              </a:rPr>
              <a:t>Physiological </a:t>
            </a:r>
          </a:p>
          <a:p>
            <a:pPr algn="ctr"/>
            <a:r>
              <a:rPr lang="en-US" sz="2400" dirty="0" smtClean="0">
                <a:solidFill>
                  <a:srgbClr val="FFFF00"/>
                </a:solidFill>
              </a:rPr>
              <a:t>Sense Perception Research</a:t>
            </a:r>
          </a:p>
        </p:txBody>
      </p:sp>
    </p:spTree>
    <p:extLst>
      <p:ext uri="{BB962C8B-B14F-4D97-AF65-F5344CB8AC3E}">
        <p14:creationId xmlns:p14="http://schemas.microsoft.com/office/powerpoint/2010/main" val="4249897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fade">
                                      <p:cBhvr>
                                        <p:cTn id="7" dur="500"/>
                                        <p:tgtEl>
                                          <p:spTgt spid="92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74"/>
                                        </p:tgtEl>
                                        <p:attrNameLst>
                                          <p:attrName>style.visibility</p:attrName>
                                        </p:attrNameLst>
                                      </p:cBhvr>
                                      <p:to>
                                        <p:strVal val="visible"/>
                                      </p:to>
                                    </p:set>
                                    <p:animEffect transition="in" filter="fade">
                                      <p:cBhvr>
                                        <p:cTn id="15" dur="500"/>
                                        <p:tgtEl>
                                          <p:spTgt spid="307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3076"/>
                                        </p:tgtEl>
                                        <p:attrNameLst>
                                          <p:attrName>style.visibility</p:attrName>
                                        </p:attrNameLst>
                                      </p:cBhvr>
                                      <p:to>
                                        <p:strVal val="visible"/>
                                      </p:to>
                                    </p:set>
                                    <p:animEffect transition="in" filter="fade">
                                      <p:cBhvr>
                                        <p:cTn id="21" dur="500"/>
                                        <p:tgtEl>
                                          <p:spTgt spid="307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078"/>
                                        </p:tgtEl>
                                        <p:attrNameLst>
                                          <p:attrName>style.visibility</p:attrName>
                                        </p:attrNameLst>
                                      </p:cBhvr>
                                      <p:to>
                                        <p:strVal val="visible"/>
                                      </p:to>
                                    </p:set>
                                    <p:animEffect transition="in" filter="fade">
                                      <p:cBhvr>
                                        <p:cTn id="26" dur="500"/>
                                        <p:tgtEl>
                                          <p:spTgt spid="307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9" grpId="0"/>
      <p:bldP spid="4" grpId="0"/>
      <p:bldP spid="14" grpId="0" animBg="1"/>
      <p:bldP spid="17" grpId="0" animBg="1"/>
      <p:bldP spid="18" grpId="0" animBg="1"/>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1900s-1950s onwards</a:t>
            </a:r>
            <a:endParaRPr lang="en-US" dirty="0">
              <a:solidFill>
                <a:schemeClr val="bg2"/>
              </a:solidFill>
            </a:endParaRPr>
          </a:p>
        </p:txBody>
      </p:sp>
      <p:pic>
        <p:nvPicPr>
          <p:cNvPr id="1030" name="Picture 6" descr="How Optical Illusions Work | CooperVi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11983"/>
            <a:ext cx="2613963" cy="26139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x Wertheimer: Gestalt Theory Founder — Gestalt Therapy Blo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425947"/>
            <a:ext cx="4199227" cy="243205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David Hubel: The Scientist – Defining Moments Ca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1869" y="3381375"/>
            <a:ext cx="6210131" cy="349639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6"/>
          <a:stretch>
            <a:fillRect/>
          </a:stretch>
        </p:blipFill>
        <p:spPr>
          <a:xfrm>
            <a:off x="4199227" y="4695954"/>
            <a:ext cx="7992773" cy="2181811"/>
          </a:xfrm>
          <a:prstGeom prst="rect">
            <a:avLst/>
          </a:prstGeom>
        </p:spPr>
      </p:pic>
      <p:pic>
        <p:nvPicPr>
          <p:cNvPr id="15" name="Picture 4" descr="YouTube"/>
          <p:cNvPicPr>
            <a:picLocks noChangeAspect="1" noChangeArrowheads="1"/>
          </p:cNvPicPr>
          <p:nvPr/>
        </p:nvPicPr>
        <p:blipFill rotWithShape="1">
          <a:blip r:embed="rId7">
            <a:extLst>
              <a:ext uri="{28A0092B-C50C-407E-A947-70E740481C1C}">
                <a14:useLocalDpi xmlns:a14="http://schemas.microsoft.com/office/drawing/2010/main" val="0"/>
              </a:ext>
            </a:extLst>
          </a:blip>
          <a:srcRect l="18044" t="1646" r="36296" b="31296"/>
          <a:stretch/>
        </p:blipFill>
        <p:spPr bwMode="auto">
          <a:xfrm>
            <a:off x="8705851" y="14861"/>
            <a:ext cx="3486150" cy="3406618"/>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0" y="-30713"/>
            <a:ext cx="6491125" cy="830997"/>
          </a:xfrm>
          <a:prstGeom prst="rect">
            <a:avLst/>
          </a:prstGeom>
        </p:spPr>
        <p:txBody>
          <a:bodyPr wrap="square">
            <a:spAutoFit/>
          </a:bodyPr>
          <a:lstStyle/>
          <a:p>
            <a:pPr marL="457200" indent="-457200">
              <a:buAutoNum type="arabicPeriod"/>
            </a:pPr>
            <a:r>
              <a:rPr lang="en-US" sz="2400" b="1" dirty="0" smtClean="0">
                <a:solidFill>
                  <a:srgbClr val="FF0000"/>
                </a:solidFill>
              </a:rPr>
              <a:t>Gestalt Psychology</a:t>
            </a:r>
          </a:p>
          <a:p>
            <a:pPr marL="457200" indent="-457200">
              <a:buAutoNum type="arabicPeriod"/>
            </a:pPr>
            <a:r>
              <a:rPr lang="en-US" sz="2400" b="1" dirty="0" smtClean="0">
                <a:solidFill>
                  <a:srgbClr val="FF0000"/>
                </a:solidFill>
              </a:rPr>
              <a:t>Connecting Psychology and Physiology</a:t>
            </a:r>
            <a:endParaRPr lang="en-US" sz="2400" b="1" dirty="0" smtClean="0">
              <a:solidFill>
                <a:srgbClr val="FF0000"/>
              </a:solidFill>
            </a:endParaRPr>
          </a:p>
        </p:txBody>
      </p:sp>
      <p:pic>
        <p:nvPicPr>
          <p:cNvPr id="19" name="Picture 4" descr="Space and Geometry: In the Light of Physiological, Psychological and  Physical Inquer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0" y="3641029"/>
            <a:ext cx="835061" cy="133396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5132583" y="3757023"/>
            <a:ext cx="3986185" cy="646331"/>
          </a:xfrm>
          <a:prstGeom prst="rect">
            <a:avLst/>
          </a:prstGeom>
          <a:solidFill>
            <a:schemeClr val="tx2">
              <a:lumMod val="75000"/>
            </a:schemeClr>
          </a:solidFill>
        </p:spPr>
        <p:txBody>
          <a:bodyPr wrap="square" rtlCol="0">
            <a:spAutoFit/>
          </a:bodyPr>
          <a:lstStyle/>
          <a:p>
            <a:r>
              <a:rPr lang="en-US" sz="3600" dirty="0" smtClean="0">
                <a:solidFill>
                  <a:srgbClr val="00B0F0"/>
                </a:solidFill>
              </a:rPr>
              <a:t>Philosophy/Math</a:t>
            </a:r>
            <a:endParaRPr lang="en-US" sz="3600" dirty="0">
              <a:solidFill>
                <a:srgbClr val="00B0F0"/>
              </a:solidFill>
            </a:endParaRPr>
          </a:p>
        </p:txBody>
      </p:sp>
      <p:sp>
        <p:nvSpPr>
          <p:cNvPr id="21" name="TextBox 20"/>
          <p:cNvSpPr txBox="1"/>
          <p:nvPr/>
        </p:nvSpPr>
        <p:spPr>
          <a:xfrm>
            <a:off x="322243" y="4791315"/>
            <a:ext cx="5846638" cy="646331"/>
          </a:xfrm>
          <a:prstGeom prst="rect">
            <a:avLst/>
          </a:prstGeom>
          <a:solidFill>
            <a:schemeClr val="tx2">
              <a:lumMod val="75000"/>
            </a:schemeClr>
          </a:solidFill>
        </p:spPr>
        <p:txBody>
          <a:bodyPr wrap="square" rtlCol="0">
            <a:spAutoFit/>
          </a:bodyPr>
          <a:lstStyle/>
          <a:p>
            <a:pPr algn="ctr"/>
            <a:r>
              <a:rPr lang="en-US" sz="3600" dirty="0">
                <a:solidFill>
                  <a:srgbClr val="00B0F0"/>
                </a:solidFill>
              </a:rPr>
              <a:t>Behaviorism/Psychology </a:t>
            </a:r>
            <a:endParaRPr lang="en-US" sz="3600" dirty="0">
              <a:solidFill>
                <a:srgbClr val="00B0F0"/>
              </a:solidFill>
            </a:endParaRPr>
          </a:p>
        </p:txBody>
      </p:sp>
      <p:sp>
        <p:nvSpPr>
          <p:cNvPr id="22" name="TextBox 21"/>
          <p:cNvSpPr txBox="1"/>
          <p:nvPr/>
        </p:nvSpPr>
        <p:spPr>
          <a:xfrm>
            <a:off x="8640330" y="2184354"/>
            <a:ext cx="2971809" cy="646331"/>
          </a:xfrm>
          <a:prstGeom prst="rect">
            <a:avLst/>
          </a:prstGeom>
          <a:solidFill>
            <a:schemeClr val="tx2">
              <a:lumMod val="75000"/>
            </a:schemeClr>
          </a:solidFill>
        </p:spPr>
        <p:txBody>
          <a:bodyPr wrap="square" rtlCol="0">
            <a:spAutoFit/>
          </a:bodyPr>
          <a:lstStyle/>
          <a:p>
            <a:pPr algn="ctr"/>
            <a:r>
              <a:rPr lang="en-US" sz="3600" dirty="0">
                <a:solidFill>
                  <a:srgbClr val="00B0F0"/>
                </a:solidFill>
              </a:rPr>
              <a:t>Physiology</a:t>
            </a:r>
          </a:p>
        </p:txBody>
      </p:sp>
    </p:spTree>
    <p:extLst>
      <p:ext uri="{BB962C8B-B14F-4D97-AF65-F5344CB8AC3E}">
        <p14:creationId xmlns:p14="http://schemas.microsoft.com/office/powerpoint/2010/main" val="376236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30"/>
                                        </p:tgtEl>
                                        <p:attrNameLst>
                                          <p:attrName>style.visibility</p:attrName>
                                        </p:attrNameLst>
                                      </p:cBhvr>
                                      <p:to>
                                        <p:strVal val="visible"/>
                                      </p:to>
                                    </p:set>
                                    <p:animEffect transition="in" filter="fade">
                                      <p:cBhvr>
                                        <p:cTn id="17" dur="500"/>
                                        <p:tgtEl>
                                          <p:spTgt spid="10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animBg="1"/>
      <p:bldP spid="21" grpId="0" animBg="1"/>
      <p:bldP spid="2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rPr>
              <a:t>1900s-1950s onwards</a:t>
            </a:r>
            <a:endParaRPr lang="en-US" dirty="0">
              <a:solidFill>
                <a:schemeClr val="tx2"/>
              </a:solidFill>
            </a:endParaRPr>
          </a:p>
        </p:txBody>
      </p:sp>
      <p:pic>
        <p:nvPicPr>
          <p:cNvPr id="4098" name="Picture 2" descr="Ernst Mach - Wikip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8232" y="3310236"/>
            <a:ext cx="987431" cy="13687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ax Wertheimer: Gestalt Theory Founder — Gestalt Therapy Blo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213" y="1771958"/>
            <a:ext cx="1988439" cy="11516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David Hubel: The Scientist – Defining Moments Canad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6789" y="4860077"/>
            <a:ext cx="2491571" cy="140278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ermann von Helmholtz: biografía de este médico y físico alemá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4498" y="5884638"/>
            <a:ext cx="1267960" cy="7120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Wilhelm Wundt - Wikipedi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213" y="922903"/>
            <a:ext cx="752933" cy="101303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Ernst Heinrich Weber - Wikipedi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86" y="-23280"/>
            <a:ext cx="733080" cy="95941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illiam Molyneux - Wikipedi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9292" y="3310236"/>
            <a:ext cx="581381" cy="69119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Euclid | Biography, Contributions, Geometry, &amp; Facts | Britannica"/>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4498" y="3310236"/>
            <a:ext cx="889630" cy="136997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manuel Kant - Wikipedia"/>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18413" y="3932181"/>
            <a:ext cx="572261" cy="7468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708360" y="3659250"/>
            <a:ext cx="3986185" cy="646331"/>
          </a:xfrm>
          <a:prstGeom prst="rect">
            <a:avLst/>
          </a:prstGeom>
          <a:solidFill>
            <a:schemeClr val="tx2">
              <a:lumMod val="75000"/>
            </a:schemeClr>
          </a:solidFill>
        </p:spPr>
        <p:txBody>
          <a:bodyPr wrap="square" rtlCol="0">
            <a:spAutoFit/>
          </a:bodyPr>
          <a:lstStyle/>
          <a:p>
            <a:r>
              <a:rPr lang="en-US" sz="3600" dirty="0" smtClean="0">
                <a:solidFill>
                  <a:srgbClr val="00B0F0"/>
                </a:solidFill>
              </a:rPr>
              <a:t>Philosophy/Math</a:t>
            </a:r>
            <a:endParaRPr lang="en-US" sz="3600" dirty="0">
              <a:solidFill>
                <a:srgbClr val="00B0F0"/>
              </a:solidFill>
            </a:endParaRPr>
          </a:p>
        </p:txBody>
      </p:sp>
      <p:sp>
        <p:nvSpPr>
          <p:cNvPr id="20" name="TextBox 19"/>
          <p:cNvSpPr txBox="1"/>
          <p:nvPr/>
        </p:nvSpPr>
        <p:spPr>
          <a:xfrm>
            <a:off x="2010562" y="2084832"/>
            <a:ext cx="5846638" cy="646331"/>
          </a:xfrm>
          <a:prstGeom prst="rect">
            <a:avLst/>
          </a:prstGeom>
          <a:solidFill>
            <a:schemeClr val="tx2">
              <a:lumMod val="75000"/>
            </a:schemeClr>
          </a:solidFill>
        </p:spPr>
        <p:txBody>
          <a:bodyPr wrap="square" rtlCol="0">
            <a:spAutoFit/>
          </a:bodyPr>
          <a:lstStyle/>
          <a:p>
            <a:pPr algn="ctr"/>
            <a:r>
              <a:rPr lang="en-US" sz="3600" dirty="0">
                <a:solidFill>
                  <a:srgbClr val="00B0F0"/>
                </a:solidFill>
              </a:rPr>
              <a:t>Behaviorism/Psychology </a:t>
            </a:r>
            <a:endParaRPr lang="en-US" sz="3600" dirty="0">
              <a:solidFill>
                <a:srgbClr val="00B0F0"/>
              </a:solidFill>
            </a:endParaRPr>
          </a:p>
        </p:txBody>
      </p:sp>
      <p:sp>
        <p:nvSpPr>
          <p:cNvPr id="21" name="TextBox 20"/>
          <p:cNvSpPr txBox="1"/>
          <p:nvPr/>
        </p:nvSpPr>
        <p:spPr>
          <a:xfrm>
            <a:off x="3153930" y="5485934"/>
            <a:ext cx="2971809" cy="646331"/>
          </a:xfrm>
          <a:prstGeom prst="rect">
            <a:avLst/>
          </a:prstGeom>
          <a:solidFill>
            <a:schemeClr val="tx2">
              <a:lumMod val="75000"/>
            </a:schemeClr>
          </a:solidFill>
        </p:spPr>
        <p:txBody>
          <a:bodyPr wrap="square" rtlCol="0">
            <a:spAutoFit/>
          </a:bodyPr>
          <a:lstStyle/>
          <a:p>
            <a:pPr algn="ctr"/>
            <a:r>
              <a:rPr lang="en-US" sz="3600" dirty="0">
                <a:solidFill>
                  <a:srgbClr val="00B0F0"/>
                </a:solidFill>
              </a:rPr>
              <a:t>Physiology</a:t>
            </a:r>
          </a:p>
        </p:txBody>
      </p:sp>
    </p:spTree>
    <p:extLst>
      <p:ext uri="{BB962C8B-B14F-4D97-AF65-F5344CB8AC3E}">
        <p14:creationId xmlns:p14="http://schemas.microsoft.com/office/powerpoint/2010/main" val="665554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098"/>
                                        </p:tgtEl>
                                        <p:attrNameLst>
                                          <p:attrName>style.visibility</p:attrName>
                                        </p:attrNameLst>
                                      </p:cBhvr>
                                      <p:to>
                                        <p:strVal val="visible"/>
                                      </p:to>
                                    </p:set>
                                    <p:animEffect transition="in" filter="fade">
                                      <p:cBhvr>
                                        <p:cTn id="18" dur="500"/>
                                        <p:tgtEl>
                                          <p:spTgt spid="4098"/>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rPr>
              <a:t>1900s-1950s onwards</a:t>
            </a:r>
            <a:endParaRPr lang="en-US" dirty="0">
              <a:solidFill>
                <a:schemeClr val="tx2"/>
              </a:solidFill>
            </a:endParaRPr>
          </a:p>
        </p:txBody>
      </p:sp>
      <p:sp>
        <p:nvSpPr>
          <p:cNvPr id="11" name="TextBox 10"/>
          <p:cNvSpPr txBox="1"/>
          <p:nvPr/>
        </p:nvSpPr>
        <p:spPr>
          <a:xfrm>
            <a:off x="380075" y="2333599"/>
            <a:ext cx="5829300" cy="646331"/>
          </a:xfrm>
          <a:prstGeom prst="rect">
            <a:avLst/>
          </a:prstGeom>
          <a:noFill/>
        </p:spPr>
        <p:txBody>
          <a:bodyPr wrap="square" rtlCol="0">
            <a:spAutoFit/>
          </a:bodyPr>
          <a:lstStyle/>
          <a:p>
            <a:r>
              <a:rPr lang="en-US" sz="3600" dirty="0" smtClean="0"/>
              <a:t>Behaviorism/Psychology  </a:t>
            </a:r>
            <a:endParaRPr lang="en-US" sz="3600" dirty="0"/>
          </a:p>
        </p:txBody>
      </p:sp>
      <p:sp>
        <p:nvSpPr>
          <p:cNvPr id="12" name="TextBox 11"/>
          <p:cNvSpPr txBox="1"/>
          <p:nvPr/>
        </p:nvSpPr>
        <p:spPr>
          <a:xfrm>
            <a:off x="380075" y="3696878"/>
            <a:ext cx="3986185" cy="646331"/>
          </a:xfrm>
          <a:prstGeom prst="rect">
            <a:avLst/>
          </a:prstGeom>
          <a:noFill/>
        </p:spPr>
        <p:txBody>
          <a:bodyPr wrap="square" rtlCol="0">
            <a:spAutoFit/>
          </a:bodyPr>
          <a:lstStyle/>
          <a:p>
            <a:r>
              <a:rPr lang="en-US" sz="3600" dirty="0" smtClean="0"/>
              <a:t>Philosophy/Math</a:t>
            </a:r>
            <a:endParaRPr lang="en-US" sz="3600" dirty="0"/>
          </a:p>
        </p:txBody>
      </p:sp>
      <p:sp>
        <p:nvSpPr>
          <p:cNvPr id="13" name="TextBox 12"/>
          <p:cNvSpPr txBox="1"/>
          <p:nvPr/>
        </p:nvSpPr>
        <p:spPr>
          <a:xfrm>
            <a:off x="380075" y="5238307"/>
            <a:ext cx="2816140" cy="646331"/>
          </a:xfrm>
          <a:prstGeom prst="rect">
            <a:avLst/>
          </a:prstGeom>
          <a:noFill/>
        </p:spPr>
        <p:txBody>
          <a:bodyPr wrap="square" rtlCol="0">
            <a:spAutoFit/>
          </a:bodyPr>
          <a:lstStyle/>
          <a:p>
            <a:r>
              <a:rPr lang="en-US" sz="3600" dirty="0" smtClean="0"/>
              <a:t>Physiology?</a:t>
            </a:r>
            <a:endParaRPr lang="en-US" sz="3600" dirty="0"/>
          </a:p>
        </p:txBody>
      </p:sp>
    </p:spTree>
    <p:extLst>
      <p:ext uri="{BB962C8B-B14F-4D97-AF65-F5344CB8AC3E}">
        <p14:creationId xmlns:p14="http://schemas.microsoft.com/office/powerpoint/2010/main" val="7531843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rPr>
              <a:t>1950s-1999</a:t>
            </a:r>
            <a:endParaRPr lang="en-US" dirty="0">
              <a:solidFill>
                <a:schemeClr val="tx2"/>
              </a:solidFill>
            </a:endParaRPr>
          </a:p>
        </p:txBody>
      </p:sp>
      <p:sp>
        <p:nvSpPr>
          <p:cNvPr id="6" name="TextBox 5"/>
          <p:cNvSpPr txBox="1"/>
          <p:nvPr/>
        </p:nvSpPr>
        <p:spPr>
          <a:xfrm>
            <a:off x="216789" y="3696878"/>
            <a:ext cx="4597400" cy="646331"/>
          </a:xfrm>
          <a:prstGeom prst="rect">
            <a:avLst/>
          </a:prstGeom>
          <a:noFill/>
        </p:spPr>
        <p:txBody>
          <a:bodyPr wrap="square" rtlCol="0">
            <a:spAutoFit/>
          </a:bodyPr>
          <a:lstStyle/>
          <a:p>
            <a:r>
              <a:rPr lang="en-US" sz="3600" dirty="0" smtClean="0"/>
              <a:t>Philosophy / Math</a:t>
            </a:r>
            <a:endParaRPr lang="en-US" sz="3600" dirty="0"/>
          </a:p>
        </p:txBody>
      </p:sp>
      <p:sp>
        <p:nvSpPr>
          <p:cNvPr id="7" name="TextBox 6"/>
          <p:cNvSpPr txBox="1"/>
          <p:nvPr/>
        </p:nvSpPr>
        <p:spPr>
          <a:xfrm>
            <a:off x="216789" y="5238307"/>
            <a:ext cx="3543300" cy="646331"/>
          </a:xfrm>
          <a:prstGeom prst="rect">
            <a:avLst/>
          </a:prstGeom>
          <a:noFill/>
        </p:spPr>
        <p:txBody>
          <a:bodyPr wrap="square" rtlCol="0">
            <a:spAutoFit/>
          </a:bodyPr>
          <a:lstStyle/>
          <a:p>
            <a:r>
              <a:rPr lang="en-US" sz="3600" dirty="0" smtClean="0"/>
              <a:t>Physiology?</a:t>
            </a:r>
            <a:endParaRPr lang="en-US" sz="3600" dirty="0"/>
          </a:p>
        </p:txBody>
      </p:sp>
      <p:sp>
        <p:nvSpPr>
          <p:cNvPr id="12" name="Rounded Rectangle 11"/>
          <p:cNvSpPr/>
          <p:nvPr/>
        </p:nvSpPr>
        <p:spPr>
          <a:xfrm>
            <a:off x="216789" y="3505313"/>
            <a:ext cx="2631186" cy="1013727"/>
          </a:xfrm>
          <a:prstGeom prst="roundRect">
            <a:avLst/>
          </a:prstGeom>
          <a:solidFill>
            <a:srgbClr val="92D05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269754" y="2093673"/>
            <a:ext cx="2926461" cy="1013727"/>
          </a:xfrm>
          <a:prstGeom prst="roundRect">
            <a:avLst/>
          </a:prstGeom>
          <a:solidFill>
            <a:srgbClr val="92D05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3306536" y="2130480"/>
            <a:ext cx="2603977" cy="940112"/>
          </a:xfrm>
          <a:prstGeom prst="roundRect">
            <a:avLst/>
          </a:prstGeom>
          <a:solidFill>
            <a:srgbClr val="92D05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3143249" y="3549648"/>
            <a:ext cx="1362076" cy="858764"/>
          </a:xfrm>
          <a:prstGeom prst="roundRect">
            <a:avLst/>
          </a:prstGeom>
          <a:solidFill>
            <a:srgbClr val="7030A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170305" y="5132090"/>
            <a:ext cx="2830069" cy="858764"/>
          </a:xfrm>
          <a:prstGeom prst="roundRect">
            <a:avLst/>
          </a:prstGeom>
          <a:solidFill>
            <a:srgbClr val="7030A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6949598" y="2559262"/>
            <a:ext cx="2603977" cy="940112"/>
          </a:xfrm>
          <a:prstGeom prst="roundRect">
            <a:avLst/>
          </a:prstGeom>
          <a:solidFill>
            <a:srgbClr val="92D05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ysClr val="windowText" lastClr="000000"/>
                </a:solidFill>
              </a:rPr>
              <a:t>Biology</a:t>
            </a:r>
            <a:endParaRPr lang="en-US" sz="3200" dirty="0">
              <a:solidFill>
                <a:sysClr val="windowText" lastClr="000000"/>
              </a:solidFill>
            </a:endParaRPr>
          </a:p>
        </p:txBody>
      </p:sp>
      <p:sp>
        <p:nvSpPr>
          <p:cNvPr id="18" name="Rounded Rectangle 17"/>
          <p:cNvSpPr/>
          <p:nvPr/>
        </p:nvSpPr>
        <p:spPr>
          <a:xfrm>
            <a:off x="6891892" y="4808925"/>
            <a:ext cx="2719388" cy="858764"/>
          </a:xfrm>
          <a:prstGeom prst="roundRect">
            <a:avLst/>
          </a:prstGeom>
          <a:solidFill>
            <a:srgbClr val="7030A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ysClr val="windowText" lastClr="000000"/>
                </a:solidFill>
              </a:rPr>
              <a:t>Computers</a:t>
            </a:r>
            <a:endParaRPr lang="en-US" sz="3200" dirty="0">
              <a:solidFill>
                <a:sysClr val="windowText" lastClr="000000"/>
              </a:solidFill>
            </a:endParaRPr>
          </a:p>
        </p:txBody>
      </p:sp>
      <p:sp>
        <p:nvSpPr>
          <p:cNvPr id="20" name="TextBox 19"/>
          <p:cNvSpPr txBox="1"/>
          <p:nvPr/>
        </p:nvSpPr>
        <p:spPr>
          <a:xfrm>
            <a:off x="380075" y="2333599"/>
            <a:ext cx="5829300" cy="646331"/>
          </a:xfrm>
          <a:prstGeom prst="rect">
            <a:avLst/>
          </a:prstGeom>
          <a:noFill/>
        </p:spPr>
        <p:txBody>
          <a:bodyPr wrap="square" rtlCol="0">
            <a:spAutoFit/>
          </a:bodyPr>
          <a:lstStyle/>
          <a:p>
            <a:r>
              <a:rPr lang="en-US" sz="3600" dirty="0" smtClean="0"/>
              <a:t>Behaviorism/Psychology  </a:t>
            </a:r>
            <a:endParaRPr lang="en-US" sz="3600" dirty="0"/>
          </a:p>
        </p:txBody>
      </p:sp>
    </p:spTree>
    <p:extLst>
      <p:ext uri="{BB962C8B-B14F-4D97-AF65-F5344CB8AC3E}">
        <p14:creationId xmlns:p14="http://schemas.microsoft.com/office/powerpoint/2010/main" val="335688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rPr>
              <a:t>1950s-1999</a:t>
            </a:r>
            <a:endParaRPr lang="en-US" dirty="0">
              <a:solidFill>
                <a:schemeClr val="tx2"/>
              </a:solidFill>
            </a:endParaRPr>
          </a:p>
        </p:txBody>
      </p:sp>
      <p:sp>
        <p:nvSpPr>
          <p:cNvPr id="19" name="Rounded Rectangle 18"/>
          <p:cNvSpPr/>
          <p:nvPr/>
        </p:nvSpPr>
        <p:spPr>
          <a:xfrm>
            <a:off x="529748" y="2559262"/>
            <a:ext cx="2603977" cy="940112"/>
          </a:xfrm>
          <a:prstGeom prst="roundRect">
            <a:avLst/>
          </a:prstGeom>
          <a:solidFill>
            <a:srgbClr val="92D05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ysClr val="windowText" lastClr="000000"/>
                </a:solidFill>
              </a:rPr>
              <a:t>Biology</a:t>
            </a:r>
            <a:endParaRPr lang="en-US" sz="3200" dirty="0">
              <a:solidFill>
                <a:sysClr val="windowText" lastClr="000000"/>
              </a:solidFill>
            </a:endParaRPr>
          </a:p>
        </p:txBody>
      </p:sp>
      <p:sp>
        <p:nvSpPr>
          <p:cNvPr id="20" name="Rounded Rectangle 19"/>
          <p:cNvSpPr/>
          <p:nvPr/>
        </p:nvSpPr>
        <p:spPr>
          <a:xfrm>
            <a:off x="472042" y="4808925"/>
            <a:ext cx="2719388" cy="858764"/>
          </a:xfrm>
          <a:prstGeom prst="roundRect">
            <a:avLst/>
          </a:prstGeom>
          <a:solidFill>
            <a:srgbClr val="7030A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ysClr val="windowText" lastClr="000000"/>
                </a:solidFill>
              </a:rPr>
              <a:t>Computers</a:t>
            </a:r>
            <a:endParaRPr lang="en-US" sz="3200" dirty="0">
              <a:solidFill>
                <a:sysClr val="windowText" lastClr="000000"/>
              </a:solidFill>
            </a:endParaRPr>
          </a:p>
        </p:txBody>
      </p:sp>
    </p:spTree>
    <p:extLst>
      <p:ext uri="{BB962C8B-B14F-4D97-AF65-F5344CB8AC3E}">
        <p14:creationId xmlns:p14="http://schemas.microsoft.com/office/powerpoint/2010/main" val="17566757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rPr>
              <a:t>1950s-1999</a:t>
            </a:r>
            <a:endParaRPr lang="en-US" dirty="0">
              <a:solidFill>
                <a:schemeClr val="tx2"/>
              </a:solidFill>
            </a:endParaRPr>
          </a:p>
        </p:txBody>
      </p:sp>
      <p:sp>
        <p:nvSpPr>
          <p:cNvPr id="17" name="Rounded Rectangle 16"/>
          <p:cNvSpPr/>
          <p:nvPr/>
        </p:nvSpPr>
        <p:spPr>
          <a:xfrm>
            <a:off x="365918" y="2559262"/>
            <a:ext cx="2603977" cy="940112"/>
          </a:xfrm>
          <a:prstGeom prst="roundRect">
            <a:avLst/>
          </a:prstGeom>
          <a:solidFill>
            <a:srgbClr val="92D05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ysClr val="windowText" lastClr="000000"/>
                </a:solidFill>
              </a:rPr>
              <a:t>Biology &amp;</a:t>
            </a:r>
          </a:p>
          <a:p>
            <a:pPr algn="ctr"/>
            <a:r>
              <a:rPr lang="en-US" sz="2400" dirty="0" smtClean="0">
                <a:solidFill>
                  <a:sysClr val="windowText" lastClr="000000"/>
                </a:solidFill>
              </a:rPr>
              <a:t>Psychology</a:t>
            </a:r>
            <a:endParaRPr lang="en-US" sz="2400" dirty="0">
              <a:solidFill>
                <a:sysClr val="windowText" lastClr="000000"/>
              </a:solidFill>
            </a:endParaRPr>
          </a:p>
        </p:txBody>
      </p:sp>
      <p:sp>
        <p:nvSpPr>
          <p:cNvPr id="18" name="Rounded Rectangle 17"/>
          <p:cNvSpPr/>
          <p:nvPr/>
        </p:nvSpPr>
        <p:spPr>
          <a:xfrm>
            <a:off x="308212" y="4808925"/>
            <a:ext cx="2719388" cy="858764"/>
          </a:xfrm>
          <a:prstGeom prst="roundRect">
            <a:avLst/>
          </a:prstGeom>
          <a:solidFill>
            <a:srgbClr val="7030A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ysClr val="windowText" lastClr="000000"/>
                </a:solidFill>
              </a:rPr>
              <a:t>Brain’s Algorithms</a:t>
            </a:r>
            <a:endParaRPr lang="en-US" sz="2400" dirty="0">
              <a:solidFill>
                <a:sysClr val="windowText" lastClr="000000"/>
              </a:solidFill>
            </a:endParaRPr>
          </a:p>
        </p:txBody>
      </p:sp>
      <p:pic>
        <p:nvPicPr>
          <p:cNvPr id="5122" name="Picture 2" descr="James J. Gibson - Vikiped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21735" y="1922805"/>
            <a:ext cx="1896879" cy="22130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DF) The Vision of David Mar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6421" y="4538027"/>
            <a:ext cx="1627505" cy="162750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248400" y="2706151"/>
            <a:ext cx="4335780" cy="646331"/>
          </a:xfrm>
          <a:prstGeom prst="rect">
            <a:avLst/>
          </a:prstGeom>
          <a:noFill/>
        </p:spPr>
        <p:txBody>
          <a:bodyPr wrap="square" rtlCol="0">
            <a:spAutoFit/>
          </a:bodyPr>
          <a:lstStyle/>
          <a:p>
            <a:r>
              <a:rPr lang="en-US" sz="3600" dirty="0" smtClean="0">
                <a:solidFill>
                  <a:srgbClr val="002060"/>
                </a:solidFill>
              </a:rPr>
              <a:t>J.J Gibson </a:t>
            </a:r>
            <a:endParaRPr lang="en-US" sz="3600" dirty="0">
              <a:solidFill>
                <a:srgbClr val="002060"/>
              </a:solidFill>
            </a:endParaRPr>
          </a:p>
        </p:txBody>
      </p:sp>
      <p:sp>
        <p:nvSpPr>
          <p:cNvPr id="9" name="TextBox 8"/>
          <p:cNvSpPr txBox="1"/>
          <p:nvPr/>
        </p:nvSpPr>
        <p:spPr>
          <a:xfrm>
            <a:off x="6312747" y="4915141"/>
            <a:ext cx="4335780" cy="646331"/>
          </a:xfrm>
          <a:prstGeom prst="rect">
            <a:avLst/>
          </a:prstGeom>
          <a:noFill/>
        </p:spPr>
        <p:txBody>
          <a:bodyPr wrap="square" rtlCol="0">
            <a:spAutoFit/>
          </a:bodyPr>
          <a:lstStyle/>
          <a:p>
            <a:r>
              <a:rPr lang="en-US" sz="3600" dirty="0" smtClean="0">
                <a:solidFill>
                  <a:srgbClr val="002060"/>
                </a:solidFill>
              </a:rPr>
              <a:t>David Marr</a:t>
            </a:r>
            <a:endParaRPr lang="en-US" sz="3600" dirty="0">
              <a:solidFill>
                <a:srgbClr val="002060"/>
              </a:solidFill>
            </a:endParaRPr>
          </a:p>
        </p:txBody>
      </p:sp>
    </p:spTree>
    <p:extLst>
      <p:ext uri="{BB962C8B-B14F-4D97-AF65-F5344CB8AC3E}">
        <p14:creationId xmlns:p14="http://schemas.microsoft.com/office/powerpoint/2010/main" val="3041293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124"/>
                                        </p:tgtEl>
                                        <p:attrNameLst>
                                          <p:attrName>style.visibility</p:attrName>
                                        </p:attrNameLst>
                                      </p:cBhvr>
                                      <p:to>
                                        <p:strVal val="visible"/>
                                      </p:to>
                                    </p:set>
                                    <p:animEffect transition="in" filter="fade">
                                      <p:cBhvr>
                                        <p:cTn id="15" dur="500"/>
                                        <p:tgtEl>
                                          <p:spTgt spid="51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rPr>
              <a:t>1950s-1999</a:t>
            </a:r>
            <a:endParaRPr lang="en-US" dirty="0">
              <a:solidFill>
                <a:schemeClr val="tx2"/>
              </a:solidFill>
            </a:endParaRPr>
          </a:p>
        </p:txBody>
      </p:sp>
      <p:pic>
        <p:nvPicPr>
          <p:cNvPr id="5124" name="Picture 4" descr="PDF) The Vision of David Mar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7703" y="4545620"/>
            <a:ext cx="1627505" cy="162750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321473" y="6211669"/>
            <a:ext cx="2779965" cy="646331"/>
          </a:xfrm>
          <a:prstGeom prst="rect">
            <a:avLst/>
          </a:prstGeom>
          <a:noFill/>
        </p:spPr>
        <p:txBody>
          <a:bodyPr wrap="square" rtlCol="0">
            <a:spAutoFit/>
          </a:bodyPr>
          <a:lstStyle/>
          <a:p>
            <a:r>
              <a:rPr lang="en-US" sz="3600" dirty="0" smtClean="0">
                <a:solidFill>
                  <a:srgbClr val="002060"/>
                </a:solidFill>
              </a:rPr>
              <a:t>David Marr</a:t>
            </a:r>
            <a:endParaRPr lang="en-US" sz="3600" dirty="0">
              <a:solidFill>
                <a:srgbClr val="002060"/>
              </a:solidFill>
            </a:endParaRPr>
          </a:p>
        </p:txBody>
      </p:sp>
      <p:sp>
        <p:nvSpPr>
          <p:cNvPr id="4" name="TextBox 3"/>
          <p:cNvSpPr txBox="1"/>
          <p:nvPr/>
        </p:nvSpPr>
        <p:spPr>
          <a:xfrm>
            <a:off x="3863730" y="3828138"/>
            <a:ext cx="1695450" cy="646331"/>
          </a:xfrm>
          <a:prstGeom prst="rect">
            <a:avLst/>
          </a:prstGeom>
          <a:noFill/>
        </p:spPr>
        <p:txBody>
          <a:bodyPr wrap="square" rtlCol="0">
            <a:spAutoFit/>
          </a:bodyPr>
          <a:lstStyle/>
          <a:p>
            <a:pPr algn="ctr"/>
            <a:r>
              <a:rPr lang="en-US" dirty="0" smtClean="0"/>
              <a:t>Einstein of neuroscience</a:t>
            </a:r>
            <a:endParaRPr lang="en-US" dirty="0"/>
          </a:p>
        </p:txBody>
      </p:sp>
      <p:pic>
        <p:nvPicPr>
          <p:cNvPr id="5" name="Picture 4"/>
          <p:cNvPicPr>
            <a:picLocks noChangeAspect="1"/>
          </p:cNvPicPr>
          <p:nvPr/>
        </p:nvPicPr>
        <p:blipFill>
          <a:blip r:embed="rId4"/>
          <a:stretch>
            <a:fillRect/>
          </a:stretch>
        </p:blipFill>
        <p:spPr>
          <a:xfrm>
            <a:off x="6515100" y="0"/>
            <a:ext cx="5676900" cy="4154233"/>
          </a:xfrm>
          <a:prstGeom prst="rect">
            <a:avLst/>
          </a:prstGeom>
        </p:spPr>
      </p:pic>
      <p:pic>
        <p:nvPicPr>
          <p:cNvPr id="6" name="Picture 5"/>
          <p:cNvPicPr>
            <a:picLocks noChangeAspect="1"/>
          </p:cNvPicPr>
          <p:nvPr/>
        </p:nvPicPr>
        <p:blipFill>
          <a:blip r:embed="rId5"/>
          <a:stretch>
            <a:fillRect/>
          </a:stretch>
        </p:blipFill>
        <p:spPr>
          <a:xfrm>
            <a:off x="6453015" y="1009650"/>
            <a:ext cx="5738986" cy="5980722"/>
          </a:xfrm>
          <a:prstGeom prst="rect">
            <a:avLst/>
          </a:prstGeom>
        </p:spPr>
      </p:pic>
      <p:sp>
        <p:nvSpPr>
          <p:cNvPr id="12" name="Rectangle 11"/>
          <p:cNvSpPr/>
          <p:nvPr/>
        </p:nvSpPr>
        <p:spPr>
          <a:xfrm>
            <a:off x="0" y="-30713"/>
            <a:ext cx="7181850" cy="830997"/>
          </a:xfrm>
          <a:prstGeom prst="rect">
            <a:avLst/>
          </a:prstGeom>
        </p:spPr>
        <p:txBody>
          <a:bodyPr wrap="square">
            <a:spAutoFit/>
          </a:bodyPr>
          <a:lstStyle/>
          <a:p>
            <a:pPr marL="457200" indent="-457200">
              <a:buAutoNum type="arabicPeriod"/>
            </a:pPr>
            <a:r>
              <a:rPr lang="en-US" sz="2400" b="1" dirty="0" smtClean="0">
                <a:solidFill>
                  <a:srgbClr val="FF0000"/>
                </a:solidFill>
              </a:rPr>
              <a:t>Worked on the idea of a sketch in the brain</a:t>
            </a:r>
          </a:p>
          <a:p>
            <a:pPr marL="457200" indent="-457200">
              <a:buAutoNum type="arabicPeriod"/>
            </a:pPr>
            <a:r>
              <a:rPr lang="en-US" sz="2400" b="1" dirty="0" smtClean="0">
                <a:solidFill>
                  <a:srgbClr val="FF0000"/>
                </a:solidFill>
              </a:rPr>
              <a:t>Understood basics of brain processing*</a:t>
            </a:r>
            <a:endParaRPr lang="en-US" sz="2400" b="1" dirty="0" smtClean="0">
              <a:solidFill>
                <a:srgbClr val="FF0000"/>
              </a:solidFill>
            </a:endParaRPr>
          </a:p>
        </p:txBody>
      </p:sp>
      <p:sp>
        <p:nvSpPr>
          <p:cNvPr id="13" name="Rounded Rectangle 12"/>
          <p:cNvSpPr/>
          <p:nvPr/>
        </p:nvSpPr>
        <p:spPr>
          <a:xfrm>
            <a:off x="365918" y="2559262"/>
            <a:ext cx="2603977" cy="940112"/>
          </a:xfrm>
          <a:prstGeom prst="roundRect">
            <a:avLst/>
          </a:prstGeom>
          <a:solidFill>
            <a:srgbClr val="92D05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ysClr val="windowText" lastClr="000000"/>
                </a:solidFill>
              </a:rPr>
              <a:t>Biology &amp;</a:t>
            </a:r>
          </a:p>
          <a:p>
            <a:pPr algn="ctr"/>
            <a:r>
              <a:rPr lang="en-US" sz="2400" dirty="0" smtClean="0">
                <a:solidFill>
                  <a:sysClr val="windowText" lastClr="000000"/>
                </a:solidFill>
              </a:rPr>
              <a:t>Psychology</a:t>
            </a:r>
            <a:endParaRPr lang="en-US" sz="2400" dirty="0">
              <a:solidFill>
                <a:sysClr val="windowText" lastClr="000000"/>
              </a:solidFill>
            </a:endParaRPr>
          </a:p>
        </p:txBody>
      </p:sp>
      <p:sp>
        <p:nvSpPr>
          <p:cNvPr id="14" name="Rounded Rectangle 13"/>
          <p:cNvSpPr/>
          <p:nvPr/>
        </p:nvSpPr>
        <p:spPr>
          <a:xfrm>
            <a:off x="308212" y="4808925"/>
            <a:ext cx="2719388" cy="858764"/>
          </a:xfrm>
          <a:prstGeom prst="roundRect">
            <a:avLst/>
          </a:prstGeom>
          <a:solidFill>
            <a:srgbClr val="7030A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ysClr val="windowText" lastClr="000000"/>
                </a:solidFill>
              </a:rPr>
              <a:t>Brain’s Algorithms</a:t>
            </a:r>
            <a:endParaRPr lang="en-US" sz="2400" dirty="0">
              <a:solidFill>
                <a:sysClr val="windowText" lastClr="000000"/>
              </a:solidFill>
            </a:endParaRPr>
          </a:p>
        </p:txBody>
      </p:sp>
    </p:spTree>
    <p:extLst>
      <p:ext uri="{BB962C8B-B14F-4D97-AF65-F5344CB8AC3E}">
        <p14:creationId xmlns:p14="http://schemas.microsoft.com/office/powerpoint/2010/main" val="2288903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rPr>
              <a:t>1950s-1999</a:t>
            </a:r>
            <a:endParaRPr lang="en-US" dirty="0">
              <a:solidFill>
                <a:schemeClr val="tx2"/>
              </a:solidFill>
            </a:endParaRPr>
          </a:p>
        </p:txBody>
      </p:sp>
      <p:pic>
        <p:nvPicPr>
          <p:cNvPr id="5122" name="Picture 2" descr="James J. Gibson - Vikiped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21735" y="1922805"/>
            <a:ext cx="1896879" cy="22130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DF) The Vision of David Mar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6421" y="4538027"/>
            <a:ext cx="1627505" cy="162750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248400" y="2706151"/>
            <a:ext cx="4335780" cy="646331"/>
          </a:xfrm>
          <a:prstGeom prst="rect">
            <a:avLst/>
          </a:prstGeom>
          <a:noFill/>
        </p:spPr>
        <p:txBody>
          <a:bodyPr wrap="square" rtlCol="0">
            <a:spAutoFit/>
          </a:bodyPr>
          <a:lstStyle/>
          <a:p>
            <a:r>
              <a:rPr lang="en-US" sz="3600" dirty="0" smtClean="0">
                <a:solidFill>
                  <a:srgbClr val="002060"/>
                </a:solidFill>
              </a:rPr>
              <a:t>J.J Gibson </a:t>
            </a:r>
            <a:endParaRPr lang="en-US" sz="3600" dirty="0">
              <a:solidFill>
                <a:srgbClr val="002060"/>
              </a:solidFill>
            </a:endParaRPr>
          </a:p>
        </p:txBody>
      </p:sp>
      <p:sp>
        <p:nvSpPr>
          <p:cNvPr id="9" name="TextBox 8"/>
          <p:cNvSpPr txBox="1"/>
          <p:nvPr/>
        </p:nvSpPr>
        <p:spPr>
          <a:xfrm>
            <a:off x="6312747" y="4915141"/>
            <a:ext cx="4335780" cy="646331"/>
          </a:xfrm>
          <a:prstGeom prst="rect">
            <a:avLst/>
          </a:prstGeom>
          <a:noFill/>
        </p:spPr>
        <p:txBody>
          <a:bodyPr wrap="square" rtlCol="0">
            <a:spAutoFit/>
          </a:bodyPr>
          <a:lstStyle/>
          <a:p>
            <a:r>
              <a:rPr lang="en-US" sz="3600" dirty="0" smtClean="0">
                <a:solidFill>
                  <a:srgbClr val="002060"/>
                </a:solidFill>
              </a:rPr>
              <a:t>David Marr</a:t>
            </a:r>
            <a:endParaRPr lang="en-US" sz="3600" dirty="0">
              <a:solidFill>
                <a:srgbClr val="002060"/>
              </a:solidFill>
            </a:endParaRPr>
          </a:p>
        </p:txBody>
      </p:sp>
      <p:sp>
        <p:nvSpPr>
          <p:cNvPr id="10" name="Rounded Rectangle 9"/>
          <p:cNvSpPr/>
          <p:nvPr/>
        </p:nvSpPr>
        <p:spPr>
          <a:xfrm>
            <a:off x="365918" y="2559262"/>
            <a:ext cx="2603977" cy="940112"/>
          </a:xfrm>
          <a:prstGeom prst="roundRect">
            <a:avLst/>
          </a:prstGeom>
          <a:solidFill>
            <a:srgbClr val="92D05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ysClr val="windowText" lastClr="000000"/>
                </a:solidFill>
              </a:rPr>
              <a:t>Biology &amp;</a:t>
            </a:r>
          </a:p>
          <a:p>
            <a:pPr algn="ctr"/>
            <a:r>
              <a:rPr lang="en-US" sz="2400" dirty="0" smtClean="0">
                <a:solidFill>
                  <a:sysClr val="windowText" lastClr="000000"/>
                </a:solidFill>
              </a:rPr>
              <a:t>Psychology</a:t>
            </a:r>
            <a:endParaRPr lang="en-US" sz="2400" dirty="0">
              <a:solidFill>
                <a:sysClr val="windowText" lastClr="000000"/>
              </a:solidFill>
            </a:endParaRPr>
          </a:p>
        </p:txBody>
      </p:sp>
      <p:sp>
        <p:nvSpPr>
          <p:cNvPr id="11" name="Rounded Rectangle 10"/>
          <p:cNvSpPr/>
          <p:nvPr/>
        </p:nvSpPr>
        <p:spPr>
          <a:xfrm>
            <a:off x="308212" y="4808925"/>
            <a:ext cx="2719388" cy="858764"/>
          </a:xfrm>
          <a:prstGeom prst="roundRect">
            <a:avLst/>
          </a:prstGeom>
          <a:solidFill>
            <a:srgbClr val="7030A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ysClr val="windowText" lastClr="000000"/>
                </a:solidFill>
              </a:rPr>
              <a:t>Brain’s Algorithms</a:t>
            </a:r>
            <a:endParaRPr lang="en-US" sz="2400" dirty="0">
              <a:solidFill>
                <a:sysClr val="windowText" lastClr="000000"/>
              </a:solidFill>
            </a:endParaRPr>
          </a:p>
        </p:txBody>
      </p:sp>
    </p:spTree>
    <p:extLst>
      <p:ext uri="{BB962C8B-B14F-4D97-AF65-F5344CB8AC3E}">
        <p14:creationId xmlns:p14="http://schemas.microsoft.com/office/powerpoint/2010/main" val="36721493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Eye Icon PNGs for Free Download"/>
          <p:cNvPicPr>
            <a:picLocks noChangeAspect="1" noChangeArrowheads="1"/>
          </p:cNvPicPr>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214495" y="13589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94206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rPr>
              <a:t>1950s-1999</a:t>
            </a:r>
            <a:endParaRPr lang="en-US" dirty="0">
              <a:solidFill>
                <a:schemeClr val="tx2"/>
              </a:solidFill>
            </a:endParaRPr>
          </a:p>
        </p:txBody>
      </p:sp>
      <p:pic>
        <p:nvPicPr>
          <p:cNvPr id="5122" name="Picture 2" descr="James J. Gibson - Vikiped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21735" y="1936363"/>
            <a:ext cx="1896879" cy="22130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570922" y="4216041"/>
            <a:ext cx="4335780" cy="646331"/>
          </a:xfrm>
          <a:prstGeom prst="rect">
            <a:avLst/>
          </a:prstGeom>
          <a:noFill/>
        </p:spPr>
        <p:txBody>
          <a:bodyPr wrap="square" rtlCol="0">
            <a:spAutoFit/>
          </a:bodyPr>
          <a:lstStyle/>
          <a:p>
            <a:r>
              <a:rPr lang="en-US" sz="3600" dirty="0" smtClean="0">
                <a:solidFill>
                  <a:srgbClr val="002060"/>
                </a:solidFill>
              </a:rPr>
              <a:t>J.J Gibson </a:t>
            </a:r>
            <a:endParaRPr lang="en-US" sz="3600" dirty="0">
              <a:solidFill>
                <a:srgbClr val="002060"/>
              </a:solidFill>
            </a:endParaRPr>
          </a:p>
        </p:txBody>
      </p:sp>
      <p:sp>
        <p:nvSpPr>
          <p:cNvPr id="10" name="Rectangle 9"/>
          <p:cNvSpPr/>
          <p:nvPr/>
        </p:nvSpPr>
        <p:spPr>
          <a:xfrm>
            <a:off x="0" y="-30713"/>
            <a:ext cx="12192000" cy="1200329"/>
          </a:xfrm>
          <a:prstGeom prst="rect">
            <a:avLst/>
          </a:prstGeom>
        </p:spPr>
        <p:txBody>
          <a:bodyPr wrap="square">
            <a:spAutoFit/>
          </a:bodyPr>
          <a:lstStyle/>
          <a:p>
            <a:pPr marL="457200" indent="-457200" algn="r">
              <a:buAutoNum type="arabicPeriod"/>
            </a:pPr>
            <a:r>
              <a:rPr lang="en-US" sz="2400" b="1" dirty="0" smtClean="0">
                <a:solidFill>
                  <a:srgbClr val="FF0000"/>
                </a:solidFill>
              </a:rPr>
              <a:t>Ecological Optics </a:t>
            </a:r>
          </a:p>
          <a:p>
            <a:pPr marL="457200" indent="-457200" algn="r">
              <a:buAutoNum type="arabicPeriod"/>
            </a:pPr>
            <a:r>
              <a:rPr lang="en-US" sz="2400" b="1" dirty="0" smtClean="0">
                <a:solidFill>
                  <a:srgbClr val="FF0000"/>
                </a:solidFill>
              </a:rPr>
              <a:t>Combined psychology</a:t>
            </a:r>
            <a:r>
              <a:rPr lang="en-US" sz="2400" b="1" dirty="0">
                <a:solidFill>
                  <a:srgbClr val="FF0000"/>
                </a:solidFill>
              </a:rPr>
              <a:t>, </a:t>
            </a:r>
            <a:r>
              <a:rPr lang="en-US" sz="2400" b="1" dirty="0" smtClean="0">
                <a:solidFill>
                  <a:srgbClr val="FF0000"/>
                </a:solidFill>
              </a:rPr>
              <a:t>neuroscience, and physiology  </a:t>
            </a:r>
          </a:p>
          <a:p>
            <a:pPr marL="457200" indent="-457200" algn="r">
              <a:buAutoNum type="arabicPeriod"/>
            </a:pPr>
            <a:r>
              <a:rPr lang="en-US" sz="2400" b="1" dirty="0" smtClean="0">
                <a:solidFill>
                  <a:srgbClr val="FF0000"/>
                </a:solidFill>
              </a:rPr>
              <a:t>Invariants</a:t>
            </a:r>
          </a:p>
        </p:txBody>
      </p:sp>
      <p:pic>
        <p:nvPicPr>
          <p:cNvPr id="9218" name="Picture 2" descr="Figure 5.4 from The Ecological Approach to Visual Perception | Semantic  Schol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3750" y="1169616"/>
            <a:ext cx="5048250" cy="337309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015359" y="6221687"/>
            <a:ext cx="3737610" cy="369332"/>
          </a:xfrm>
          <a:prstGeom prst="rect">
            <a:avLst/>
          </a:prstGeom>
          <a:solidFill>
            <a:srgbClr val="00B050"/>
          </a:solidFill>
        </p:spPr>
        <p:txBody>
          <a:bodyPr wrap="square" rtlCol="0">
            <a:spAutoFit/>
          </a:bodyPr>
          <a:lstStyle/>
          <a:p>
            <a:pPr algn="ctr"/>
            <a:r>
              <a:rPr lang="en-US" dirty="0" smtClean="0"/>
              <a:t>Passive Touch vs Active Touch</a:t>
            </a:r>
            <a:endParaRPr lang="en-US" dirty="0"/>
          </a:p>
        </p:txBody>
      </p:sp>
      <p:sp>
        <p:nvSpPr>
          <p:cNvPr id="12" name="TextBox 11"/>
          <p:cNvSpPr txBox="1"/>
          <p:nvPr/>
        </p:nvSpPr>
        <p:spPr>
          <a:xfrm>
            <a:off x="8496300" y="4757781"/>
            <a:ext cx="2190750" cy="646331"/>
          </a:xfrm>
          <a:prstGeom prst="rect">
            <a:avLst/>
          </a:prstGeom>
          <a:solidFill>
            <a:srgbClr val="00B050"/>
          </a:solidFill>
        </p:spPr>
        <p:txBody>
          <a:bodyPr wrap="square" rtlCol="0">
            <a:spAutoFit/>
          </a:bodyPr>
          <a:lstStyle/>
          <a:p>
            <a:r>
              <a:rPr lang="en-US" dirty="0" smtClean="0"/>
              <a:t>Joint and Muscle Positions </a:t>
            </a:r>
            <a:endParaRPr lang="en-US" dirty="0"/>
          </a:p>
        </p:txBody>
      </p:sp>
      <p:sp>
        <p:nvSpPr>
          <p:cNvPr id="13" name="TextBox 12"/>
          <p:cNvSpPr txBox="1"/>
          <p:nvPr/>
        </p:nvSpPr>
        <p:spPr>
          <a:xfrm>
            <a:off x="8153400" y="6037021"/>
            <a:ext cx="3371850" cy="369332"/>
          </a:xfrm>
          <a:prstGeom prst="rect">
            <a:avLst/>
          </a:prstGeom>
          <a:solidFill>
            <a:srgbClr val="00B050"/>
          </a:solidFill>
        </p:spPr>
        <p:txBody>
          <a:bodyPr wrap="square" rtlCol="0">
            <a:spAutoFit/>
          </a:bodyPr>
          <a:lstStyle/>
          <a:p>
            <a:r>
              <a:rPr lang="en-US" dirty="0" smtClean="0"/>
              <a:t>Skeletal Space/Kinesthesis </a:t>
            </a:r>
            <a:endParaRPr lang="en-US" dirty="0"/>
          </a:p>
        </p:txBody>
      </p:sp>
      <p:sp>
        <p:nvSpPr>
          <p:cNvPr id="14" name="TextBox 13"/>
          <p:cNvSpPr txBox="1"/>
          <p:nvPr/>
        </p:nvSpPr>
        <p:spPr>
          <a:xfrm>
            <a:off x="5211511" y="5053641"/>
            <a:ext cx="2676525" cy="369332"/>
          </a:xfrm>
          <a:prstGeom prst="rect">
            <a:avLst/>
          </a:prstGeom>
          <a:solidFill>
            <a:srgbClr val="00B050"/>
          </a:solidFill>
        </p:spPr>
        <p:txBody>
          <a:bodyPr wrap="square" rtlCol="0">
            <a:spAutoFit/>
          </a:bodyPr>
          <a:lstStyle/>
          <a:p>
            <a:pPr algn="ctr"/>
            <a:r>
              <a:rPr lang="en-US" dirty="0" smtClean="0"/>
              <a:t>Haptic System/Sense</a:t>
            </a:r>
            <a:endParaRPr lang="en-US" dirty="0"/>
          </a:p>
        </p:txBody>
      </p:sp>
      <p:sp>
        <p:nvSpPr>
          <p:cNvPr id="15" name="Rounded Rectangle 14"/>
          <p:cNvSpPr/>
          <p:nvPr/>
        </p:nvSpPr>
        <p:spPr>
          <a:xfrm>
            <a:off x="365918" y="2559262"/>
            <a:ext cx="2603977" cy="940112"/>
          </a:xfrm>
          <a:prstGeom prst="roundRect">
            <a:avLst/>
          </a:prstGeom>
          <a:solidFill>
            <a:srgbClr val="92D05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ysClr val="windowText" lastClr="000000"/>
                </a:solidFill>
              </a:rPr>
              <a:t>Biology &amp;</a:t>
            </a:r>
          </a:p>
          <a:p>
            <a:pPr algn="ctr"/>
            <a:r>
              <a:rPr lang="en-US" sz="2400" dirty="0" smtClean="0">
                <a:solidFill>
                  <a:sysClr val="windowText" lastClr="000000"/>
                </a:solidFill>
              </a:rPr>
              <a:t>Psychology</a:t>
            </a:r>
            <a:endParaRPr lang="en-US" sz="2400" dirty="0">
              <a:solidFill>
                <a:sysClr val="windowText" lastClr="000000"/>
              </a:solidFill>
            </a:endParaRPr>
          </a:p>
        </p:txBody>
      </p:sp>
      <p:sp>
        <p:nvSpPr>
          <p:cNvPr id="16" name="Rounded Rectangle 15"/>
          <p:cNvSpPr/>
          <p:nvPr/>
        </p:nvSpPr>
        <p:spPr>
          <a:xfrm>
            <a:off x="308212" y="4808925"/>
            <a:ext cx="2719388" cy="858764"/>
          </a:xfrm>
          <a:prstGeom prst="roundRect">
            <a:avLst/>
          </a:prstGeom>
          <a:solidFill>
            <a:srgbClr val="7030A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ysClr val="windowText" lastClr="000000"/>
                </a:solidFill>
              </a:rPr>
              <a:t>Brain’s Algorithms</a:t>
            </a:r>
            <a:endParaRPr lang="en-US" sz="2400" dirty="0">
              <a:solidFill>
                <a:sysClr val="windowText" lastClr="000000"/>
              </a:solidFill>
            </a:endParaRPr>
          </a:p>
        </p:txBody>
      </p:sp>
      <p:pic>
        <p:nvPicPr>
          <p:cNvPr id="5" name="Picture 4"/>
          <p:cNvPicPr>
            <a:picLocks noChangeAspect="1"/>
          </p:cNvPicPr>
          <p:nvPr/>
        </p:nvPicPr>
        <p:blipFill>
          <a:blip r:embed="rId5"/>
          <a:stretch>
            <a:fillRect/>
          </a:stretch>
        </p:blipFill>
        <p:spPr>
          <a:xfrm>
            <a:off x="9085898" y="4575612"/>
            <a:ext cx="2181772" cy="2282388"/>
          </a:xfrm>
          <a:prstGeom prst="rect">
            <a:avLst/>
          </a:prstGeom>
        </p:spPr>
      </p:pic>
      <p:cxnSp>
        <p:nvCxnSpPr>
          <p:cNvPr id="8" name="Elbow Connector 7"/>
          <p:cNvCxnSpPr>
            <a:stCxn id="5122" idx="3"/>
            <a:endCxn id="14" idx="0"/>
          </p:cNvCxnSpPr>
          <p:nvPr/>
        </p:nvCxnSpPr>
        <p:spPr>
          <a:xfrm>
            <a:off x="5618614" y="3042876"/>
            <a:ext cx="931160" cy="2010765"/>
          </a:xfrm>
          <a:prstGeom prst="bentConnector2">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4" idx="2"/>
            <a:endCxn id="4" idx="0"/>
          </p:cNvCxnSpPr>
          <p:nvPr/>
        </p:nvCxnSpPr>
        <p:spPr>
          <a:xfrm rot="5400000">
            <a:off x="5817612" y="5489525"/>
            <a:ext cx="798714" cy="665610"/>
          </a:xfrm>
          <a:prstGeom prst="bentConnector3">
            <a:avLst>
              <a:gd name="adj1" fmla="val 50000"/>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14" idx="3"/>
            <a:endCxn id="12" idx="1"/>
          </p:cNvCxnSpPr>
          <p:nvPr/>
        </p:nvCxnSpPr>
        <p:spPr>
          <a:xfrm flipV="1">
            <a:off x="7888036" y="5080947"/>
            <a:ext cx="608264" cy="157360"/>
          </a:xfrm>
          <a:prstGeom prst="bentConnector3">
            <a:avLst>
              <a:gd name="adj1" fmla="val 50000"/>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14" idx="3"/>
            <a:endCxn id="13" idx="1"/>
          </p:cNvCxnSpPr>
          <p:nvPr/>
        </p:nvCxnSpPr>
        <p:spPr>
          <a:xfrm>
            <a:off x="7888036" y="5238307"/>
            <a:ext cx="265364" cy="983380"/>
          </a:xfrm>
          <a:prstGeom prst="bentConnector3">
            <a:avLst>
              <a:gd name="adj1" fmla="val 50000"/>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6"/>
          <a:stretch>
            <a:fillRect/>
          </a:stretch>
        </p:blipFill>
        <p:spPr>
          <a:xfrm>
            <a:off x="3779440" y="3998117"/>
            <a:ext cx="3324120" cy="2787608"/>
          </a:xfrm>
          <a:prstGeom prst="rect">
            <a:avLst/>
          </a:prstGeom>
        </p:spPr>
      </p:pic>
    </p:spTree>
    <p:extLst>
      <p:ext uri="{BB962C8B-B14F-4D97-AF65-F5344CB8AC3E}">
        <p14:creationId xmlns:p14="http://schemas.microsoft.com/office/powerpoint/2010/main" val="2998181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18"/>
                                        </p:tgtEl>
                                        <p:attrNameLst>
                                          <p:attrName>style.visibility</p:attrName>
                                        </p:attrNameLst>
                                      </p:cBhvr>
                                      <p:to>
                                        <p:strVal val="visible"/>
                                      </p:to>
                                    </p:set>
                                    <p:animEffect transition="in" filter="fade">
                                      <p:cBhvr>
                                        <p:cTn id="12" dur="500"/>
                                        <p:tgtEl>
                                          <p:spTgt spid="92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par>
                                <p:cTn id="34" presetID="10" presetClass="entr" presetSubtype="0"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fade">
                                      <p:cBhvr>
                                        <p:cTn id="54" dur="500"/>
                                        <p:tgtEl>
                                          <p:spTgt spid="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fade">
                                      <p:cBhvr>
                                        <p:cTn id="59" dur="500"/>
                                        <p:tgtEl>
                                          <p:spTgt spid="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0">
                                            <p:txEl>
                                              <p:pRg st="2" end="2"/>
                                            </p:txEl>
                                          </p:spTgt>
                                        </p:tgtEl>
                                        <p:attrNameLst>
                                          <p:attrName>style.visibility</p:attrName>
                                        </p:attrNameLst>
                                      </p:cBhvr>
                                      <p:to>
                                        <p:strVal val="visible"/>
                                      </p:to>
                                    </p:set>
                                    <p:animEffect transition="in" filter="fade">
                                      <p:cBhvr>
                                        <p:cTn id="64"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4" grpId="0" animBg="1"/>
      <p:bldP spid="12" grpId="0" animBg="1"/>
      <p:bldP spid="13"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3174492" cy="1499616"/>
          </a:xfrm>
        </p:spPr>
        <p:txBody>
          <a:bodyPr/>
          <a:lstStyle/>
          <a:p>
            <a:r>
              <a:rPr lang="en-US" dirty="0" smtClean="0">
                <a:solidFill>
                  <a:schemeClr val="tx2"/>
                </a:solidFill>
              </a:rPr>
              <a:t>1950s-1999</a:t>
            </a:r>
            <a:endParaRPr lang="en-US" dirty="0">
              <a:solidFill>
                <a:schemeClr val="tx2"/>
              </a:solidFill>
            </a:endParaRPr>
          </a:p>
        </p:txBody>
      </p:sp>
      <p:sp>
        <p:nvSpPr>
          <p:cNvPr id="4" name="Rounded Rectangle 3"/>
          <p:cNvSpPr/>
          <p:nvPr/>
        </p:nvSpPr>
        <p:spPr>
          <a:xfrm>
            <a:off x="463851" y="2520591"/>
            <a:ext cx="1834357" cy="940112"/>
          </a:xfrm>
          <a:prstGeom prst="roundRect">
            <a:avLst/>
          </a:prstGeom>
          <a:solidFill>
            <a:srgbClr val="92D05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Biology</a:t>
            </a:r>
          </a:p>
          <a:p>
            <a:pPr algn="ctr"/>
            <a:r>
              <a:rPr lang="en-US" dirty="0" smtClean="0">
                <a:solidFill>
                  <a:sysClr val="windowText" lastClr="000000"/>
                </a:solidFill>
              </a:rPr>
              <a:t>Psychology</a:t>
            </a:r>
            <a:endParaRPr lang="en-US" dirty="0">
              <a:solidFill>
                <a:sysClr val="windowText" lastClr="000000"/>
              </a:solidFill>
            </a:endParaRPr>
          </a:p>
        </p:txBody>
      </p:sp>
      <p:sp>
        <p:nvSpPr>
          <p:cNvPr id="5" name="Rounded Rectangle 4"/>
          <p:cNvSpPr/>
          <p:nvPr/>
        </p:nvSpPr>
        <p:spPr>
          <a:xfrm>
            <a:off x="178109" y="5450596"/>
            <a:ext cx="1692038" cy="858764"/>
          </a:xfrm>
          <a:prstGeom prst="roundRect">
            <a:avLst/>
          </a:prstGeom>
          <a:solidFill>
            <a:srgbClr val="7030A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Brain’s </a:t>
            </a:r>
          </a:p>
          <a:p>
            <a:pPr algn="ctr"/>
            <a:r>
              <a:rPr lang="en-US" dirty="0" smtClean="0">
                <a:solidFill>
                  <a:sysClr val="windowText" lastClr="000000"/>
                </a:solidFill>
              </a:rPr>
              <a:t>Algorithms</a:t>
            </a:r>
            <a:endParaRPr lang="en-US" dirty="0">
              <a:solidFill>
                <a:sysClr val="windowText" lastClr="000000"/>
              </a:solidFill>
            </a:endParaRPr>
          </a:p>
        </p:txBody>
      </p:sp>
      <p:pic>
        <p:nvPicPr>
          <p:cNvPr id="6" name="Picture 4" descr="PDF) The Vision of David Mar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723937"/>
            <a:ext cx="846061" cy="84606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0350" y="3460703"/>
            <a:ext cx="1910497" cy="461665"/>
          </a:xfrm>
          <a:prstGeom prst="rect">
            <a:avLst/>
          </a:prstGeom>
          <a:noFill/>
        </p:spPr>
        <p:txBody>
          <a:bodyPr wrap="square" rtlCol="0">
            <a:spAutoFit/>
          </a:bodyPr>
          <a:lstStyle/>
          <a:p>
            <a:r>
              <a:rPr lang="en-US" sz="2400" dirty="0" smtClean="0">
                <a:solidFill>
                  <a:srgbClr val="002060"/>
                </a:solidFill>
              </a:rPr>
              <a:t>J.J Gibson </a:t>
            </a:r>
            <a:endParaRPr lang="en-US" sz="2400" dirty="0">
              <a:solidFill>
                <a:srgbClr val="002060"/>
              </a:solidFill>
            </a:endParaRPr>
          </a:p>
        </p:txBody>
      </p:sp>
      <p:sp>
        <p:nvSpPr>
          <p:cNvPr id="8" name="TextBox 7"/>
          <p:cNvSpPr txBox="1"/>
          <p:nvPr/>
        </p:nvSpPr>
        <p:spPr>
          <a:xfrm>
            <a:off x="52843" y="6275169"/>
            <a:ext cx="1862224" cy="461665"/>
          </a:xfrm>
          <a:prstGeom prst="rect">
            <a:avLst/>
          </a:prstGeom>
          <a:noFill/>
        </p:spPr>
        <p:txBody>
          <a:bodyPr wrap="square" rtlCol="0">
            <a:spAutoFit/>
          </a:bodyPr>
          <a:lstStyle/>
          <a:p>
            <a:r>
              <a:rPr lang="en-US" sz="2400" dirty="0" smtClean="0">
                <a:solidFill>
                  <a:srgbClr val="002060"/>
                </a:solidFill>
              </a:rPr>
              <a:t>David Marr</a:t>
            </a:r>
            <a:endParaRPr lang="en-US" sz="2400" dirty="0">
              <a:solidFill>
                <a:srgbClr val="002060"/>
              </a:solidFill>
            </a:endParaRPr>
          </a:p>
        </p:txBody>
      </p:sp>
      <p:pic>
        <p:nvPicPr>
          <p:cNvPr id="9" name="Picture 2" descr="James J. Gibson - Vikiped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843" y="1884782"/>
            <a:ext cx="822016" cy="959018"/>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uman Hand Function: Jones, Lynette A., Lederman, Susan J.: 9780195173154:  Anatomy: Amazon Canad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67303" y="91372"/>
            <a:ext cx="2265655" cy="32366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rotWithShape="1">
          <a:blip r:embed="rId5"/>
          <a:srcRect b="75624"/>
          <a:stretch/>
        </p:blipFill>
        <p:spPr>
          <a:xfrm>
            <a:off x="3694537" y="125306"/>
            <a:ext cx="5794985" cy="470854"/>
          </a:xfrm>
          <a:prstGeom prst="rect">
            <a:avLst/>
          </a:prstGeom>
        </p:spPr>
      </p:pic>
      <p:pic>
        <p:nvPicPr>
          <p:cNvPr id="16" name="Picture 15"/>
          <p:cNvPicPr>
            <a:picLocks noChangeAspect="1"/>
          </p:cNvPicPr>
          <p:nvPr/>
        </p:nvPicPr>
        <p:blipFill rotWithShape="1">
          <a:blip r:embed="rId5"/>
          <a:srcRect t="60532"/>
          <a:stretch/>
        </p:blipFill>
        <p:spPr>
          <a:xfrm>
            <a:off x="3694536" y="606638"/>
            <a:ext cx="5794985" cy="762383"/>
          </a:xfrm>
          <a:prstGeom prst="rect">
            <a:avLst/>
          </a:prstGeom>
        </p:spPr>
      </p:pic>
      <p:pic>
        <p:nvPicPr>
          <p:cNvPr id="13" name="Picture 12"/>
          <p:cNvPicPr>
            <a:picLocks noChangeAspect="1"/>
          </p:cNvPicPr>
          <p:nvPr/>
        </p:nvPicPr>
        <p:blipFill rotWithShape="1">
          <a:blip r:embed="rId6"/>
          <a:srcRect b="72720"/>
          <a:stretch/>
        </p:blipFill>
        <p:spPr>
          <a:xfrm>
            <a:off x="3603858" y="1492611"/>
            <a:ext cx="5858693" cy="761427"/>
          </a:xfrm>
          <a:prstGeom prst="rect">
            <a:avLst/>
          </a:prstGeom>
        </p:spPr>
      </p:pic>
      <p:pic>
        <p:nvPicPr>
          <p:cNvPr id="14" name="Picture 13"/>
          <p:cNvPicPr>
            <a:picLocks noChangeAspect="1"/>
          </p:cNvPicPr>
          <p:nvPr/>
        </p:nvPicPr>
        <p:blipFill rotWithShape="1">
          <a:blip r:embed="rId6"/>
          <a:srcRect t="63856"/>
          <a:stretch/>
        </p:blipFill>
        <p:spPr>
          <a:xfrm>
            <a:off x="3603857" y="2239756"/>
            <a:ext cx="5858693" cy="1008866"/>
          </a:xfrm>
          <a:prstGeom prst="rect">
            <a:avLst/>
          </a:prstGeom>
        </p:spPr>
      </p:pic>
      <p:pic>
        <p:nvPicPr>
          <p:cNvPr id="15" name="Picture 14"/>
          <p:cNvPicPr>
            <a:picLocks noChangeAspect="1"/>
          </p:cNvPicPr>
          <p:nvPr/>
        </p:nvPicPr>
        <p:blipFill>
          <a:blip r:embed="rId7"/>
          <a:stretch>
            <a:fillRect/>
          </a:stretch>
        </p:blipFill>
        <p:spPr>
          <a:xfrm>
            <a:off x="2513009" y="3403546"/>
            <a:ext cx="9619949" cy="3386332"/>
          </a:xfrm>
          <a:prstGeom prst="rect">
            <a:avLst/>
          </a:prstGeom>
        </p:spPr>
      </p:pic>
    </p:spTree>
    <p:extLst>
      <p:ext uri="{BB962C8B-B14F-4D97-AF65-F5344CB8AC3E}">
        <p14:creationId xmlns:p14="http://schemas.microsoft.com/office/powerpoint/2010/main" val="15418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292"/>
                                        </p:tgtEl>
                                        <p:attrNameLst>
                                          <p:attrName>style.visibility</p:attrName>
                                        </p:attrNameLst>
                                      </p:cBhvr>
                                      <p:to>
                                        <p:strVal val="visible"/>
                                      </p:to>
                                    </p:set>
                                    <p:animEffect transition="in" filter="fade">
                                      <p:cBhvr>
                                        <p:cTn id="26" dur="500"/>
                                        <p:tgtEl>
                                          <p:spTgt spid="12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3174492" cy="1499616"/>
          </a:xfrm>
        </p:spPr>
        <p:txBody>
          <a:bodyPr/>
          <a:lstStyle/>
          <a:p>
            <a:r>
              <a:rPr lang="en-US" dirty="0" smtClean="0">
                <a:solidFill>
                  <a:schemeClr val="tx2"/>
                </a:solidFill>
              </a:rPr>
              <a:t>1950s-1999</a:t>
            </a:r>
            <a:endParaRPr lang="en-US" dirty="0">
              <a:solidFill>
                <a:schemeClr val="tx2"/>
              </a:solidFill>
            </a:endParaRPr>
          </a:p>
        </p:txBody>
      </p:sp>
      <p:sp>
        <p:nvSpPr>
          <p:cNvPr id="4" name="Rounded Rectangle 3"/>
          <p:cNvSpPr/>
          <p:nvPr/>
        </p:nvSpPr>
        <p:spPr>
          <a:xfrm>
            <a:off x="463851" y="2520591"/>
            <a:ext cx="1834357" cy="940112"/>
          </a:xfrm>
          <a:prstGeom prst="roundRect">
            <a:avLst/>
          </a:prstGeom>
          <a:solidFill>
            <a:srgbClr val="92D05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Biology</a:t>
            </a:r>
          </a:p>
          <a:p>
            <a:pPr algn="ctr"/>
            <a:r>
              <a:rPr lang="en-US" dirty="0" smtClean="0">
                <a:solidFill>
                  <a:sysClr val="windowText" lastClr="000000"/>
                </a:solidFill>
              </a:rPr>
              <a:t>Psychology</a:t>
            </a:r>
            <a:endParaRPr lang="en-US" dirty="0">
              <a:solidFill>
                <a:sysClr val="windowText" lastClr="000000"/>
              </a:solidFill>
            </a:endParaRPr>
          </a:p>
        </p:txBody>
      </p:sp>
      <p:sp>
        <p:nvSpPr>
          <p:cNvPr id="5" name="Rounded Rectangle 4"/>
          <p:cNvSpPr/>
          <p:nvPr/>
        </p:nvSpPr>
        <p:spPr>
          <a:xfrm>
            <a:off x="178109" y="5450596"/>
            <a:ext cx="1692038" cy="858764"/>
          </a:xfrm>
          <a:prstGeom prst="roundRect">
            <a:avLst/>
          </a:prstGeom>
          <a:solidFill>
            <a:srgbClr val="7030A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Brain’s </a:t>
            </a:r>
          </a:p>
          <a:p>
            <a:pPr algn="ctr"/>
            <a:r>
              <a:rPr lang="en-US" dirty="0" smtClean="0">
                <a:solidFill>
                  <a:sysClr val="windowText" lastClr="000000"/>
                </a:solidFill>
              </a:rPr>
              <a:t>Algorithms</a:t>
            </a:r>
            <a:endParaRPr lang="en-US" dirty="0">
              <a:solidFill>
                <a:sysClr val="windowText" lastClr="000000"/>
              </a:solidFill>
            </a:endParaRPr>
          </a:p>
        </p:txBody>
      </p:sp>
      <p:pic>
        <p:nvPicPr>
          <p:cNvPr id="6" name="Picture 4" descr="PDF) The Vision of David Mar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723937"/>
            <a:ext cx="846061" cy="84606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0350" y="3460703"/>
            <a:ext cx="1910497" cy="461665"/>
          </a:xfrm>
          <a:prstGeom prst="rect">
            <a:avLst/>
          </a:prstGeom>
          <a:noFill/>
        </p:spPr>
        <p:txBody>
          <a:bodyPr wrap="square" rtlCol="0">
            <a:spAutoFit/>
          </a:bodyPr>
          <a:lstStyle/>
          <a:p>
            <a:r>
              <a:rPr lang="en-US" sz="2400" dirty="0" smtClean="0">
                <a:solidFill>
                  <a:srgbClr val="002060"/>
                </a:solidFill>
              </a:rPr>
              <a:t>J.J Gibson </a:t>
            </a:r>
            <a:endParaRPr lang="en-US" sz="2400" dirty="0">
              <a:solidFill>
                <a:srgbClr val="002060"/>
              </a:solidFill>
            </a:endParaRPr>
          </a:p>
        </p:txBody>
      </p:sp>
      <p:sp>
        <p:nvSpPr>
          <p:cNvPr id="8" name="TextBox 7"/>
          <p:cNvSpPr txBox="1"/>
          <p:nvPr/>
        </p:nvSpPr>
        <p:spPr>
          <a:xfrm>
            <a:off x="52843" y="6275169"/>
            <a:ext cx="1862224" cy="461665"/>
          </a:xfrm>
          <a:prstGeom prst="rect">
            <a:avLst/>
          </a:prstGeom>
          <a:noFill/>
        </p:spPr>
        <p:txBody>
          <a:bodyPr wrap="square" rtlCol="0">
            <a:spAutoFit/>
          </a:bodyPr>
          <a:lstStyle/>
          <a:p>
            <a:r>
              <a:rPr lang="en-US" sz="2400" dirty="0" smtClean="0">
                <a:solidFill>
                  <a:srgbClr val="002060"/>
                </a:solidFill>
              </a:rPr>
              <a:t>David Marr</a:t>
            </a:r>
            <a:endParaRPr lang="en-US" sz="2400" dirty="0">
              <a:solidFill>
                <a:srgbClr val="002060"/>
              </a:solidFill>
            </a:endParaRPr>
          </a:p>
        </p:txBody>
      </p:sp>
      <p:pic>
        <p:nvPicPr>
          <p:cNvPr id="9" name="Picture 2" descr="James J. Gibson - Vikiped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843" y="1884782"/>
            <a:ext cx="822016" cy="959018"/>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Melvyn A. Goodale - Wikipe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0798" y="3691535"/>
            <a:ext cx="2196394" cy="288960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5"/>
          <a:stretch>
            <a:fillRect/>
          </a:stretch>
        </p:blipFill>
        <p:spPr>
          <a:xfrm>
            <a:off x="4009462" y="408201"/>
            <a:ext cx="8059275" cy="2953162"/>
          </a:xfrm>
          <a:prstGeom prst="rect">
            <a:avLst/>
          </a:prstGeom>
        </p:spPr>
      </p:pic>
      <p:pic>
        <p:nvPicPr>
          <p:cNvPr id="18" name="Picture 17"/>
          <p:cNvPicPr>
            <a:picLocks noChangeAspect="1"/>
          </p:cNvPicPr>
          <p:nvPr/>
        </p:nvPicPr>
        <p:blipFill>
          <a:blip r:embed="rId6"/>
          <a:stretch>
            <a:fillRect/>
          </a:stretch>
        </p:blipFill>
        <p:spPr>
          <a:xfrm>
            <a:off x="4742923" y="3922368"/>
            <a:ext cx="7470738" cy="2615901"/>
          </a:xfrm>
          <a:prstGeom prst="rect">
            <a:avLst/>
          </a:prstGeom>
        </p:spPr>
      </p:pic>
      <p:pic>
        <p:nvPicPr>
          <p:cNvPr id="12290" name="Picture 2" descr="https://upload.wikimedia.org/wikipedia/commons/thumb/f/fb/Ventral-dorsal_streams.svg/1280px-Ventral-dorsal_streams.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81593" y="1797774"/>
            <a:ext cx="2189708" cy="1563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016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fade">
                                      <p:cBhvr>
                                        <p:cTn id="7" dur="500"/>
                                        <p:tgtEl>
                                          <p:spTgt spid="153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90"/>
                                        </p:tgtEl>
                                        <p:attrNameLst>
                                          <p:attrName>style.visibility</p:attrName>
                                        </p:attrNameLst>
                                      </p:cBhvr>
                                      <p:to>
                                        <p:strVal val="visible"/>
                                      </p:to>
                                    </p:set>
                                    <p:animEffect transition="in" filter="fade">
                                      <p:cBhvr>
                                        <p:cTn id="17" dur="500"/>
                                        <p:tgtEl>
                                          <p:spTgt spid="1229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rPr>
              <a:t>2000s-Present</a:t>
            </a:r>
            <a:endParaRPr lang="en-US" dirty="0">
              <a:solidFill>
                <a:schemeClr val="tx2"/>
              </a:solidFill>
            </a:endParaRPr>
          </a:p>
        </p:txBody>
      </p:sp>
      <p:pic>
        <p:nvPicPr>
          <p:cNvPr id="13314" name="Picture 2" descr="undefined"/>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3600450"/>
            <a:ext cx="4826000" cy="32575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3481813" y="1832993"/>
            <a:ext cx="7910087" cy="3736158"/>
          </a:xfrm>
          <a:prstGeom prst="rect">
            <a:avLst/>
          </a:prstGeom>
        </p:spPr>
      </p:pic>
    </p:spTree>
    <p:extLst>
      <p:ext uri="{BB962C8B-B14F-4D97-AF65-F5344CB8AC3E}">
        <p14:creationId xmlns:p14="http://schemas.microsoft.com/office/powerpoint/2010/main" val="167036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animEffect transition="in" filter="fade">
                                      <p:cBhvr>
                                        <p:cTn id="7" dur="500"/>
                                        <p:tgtEl>
                                          <p:spTgt spid="133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rPr>
              <a:t>2000s-Present</a:t>
            </a:r>
            <a:endParaRPr lang="en-US" dirty="0">
              <a:solidFill>
                <a:schemeClr val="tx2"/>
              </a:solidFill>
            </a:endParaRPr>
          </a:p>
        </p:txBody>
      </p:sp>
      <p:pic>
        <p:nvPicPr>
          <p:cNvPr id="13314" name="Picture 2" descr="undefined"/>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5037912"/>
            <a:ext cx="2696427" cy="18200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522713" y="2667205"/>
            <a:ext cx="5019193" cy="2370707"/>
          </a:xfrm>
          <a:prstGeom prst="rect">
            <a:avLst/>
          </a:prstGeom>
        </p:spPr>
      </p:pic>
      <p:pic>
        <p:nvPicPr>
          <p:cNvPr id="14338" name="Picture 2" descr="https://healthprofiles.apps06.yorku.ca/data/profile_picture?mid=446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69167" y="1433200"/>
            <a:ext cx="2190903" cy="268414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6"/>
          <a:stretch>
            <a:fillRect/>
          </a:stretch>
        </p:blipFill>
        <p:spPr>
          <a:xfrm>
            <a:off x="6501086" y="4760686"/>
            <a:ext cx="5403654" cy="1954513"/>
          </a:xfrm>
          <a:prstGeom prst="rect">
            <a:avLst/>
          </a:prstGeom>
        </p:spPr>
      </p:pic>
      <p:pic>
        <p:nvPicPr>
          <p:cNvPr id="4" name="Picture 3"/>
          <p:cNvPicPr>
            <a:picLocks noChangeAspect="1"/>
          </p:cNvPicPr>
          <p:nvPr/>
        </p:nvPicPr>
        <p:blipFill>
          <a:blip r:embed="rId7"/>
          <a:stretch>
            <a:fillRect/>
          </a:stretch>
        </p:blipFill>
        <p:spPr>
          <a:xfrm>
            <a:off x="6484465" y="-2253"/>
            <a:ext cx="5707535" cy="1584221"/>
          </a:xfrm>
          <a:prstGeom prst="rect">
            <a:avLst/>
          </a:prstGeom>
        </p:spPr>
      </p:pic>
      <p:sp>
        <p:nvSpPr>
          <p:cNvPr id="7" name="TextBox 6"/>
          <p:cNvSpPr txBox="1"/>
          <p:nvPr/>
        </p:nvSpPr>
        <p:spPr>
          <a:xfrm>
            <a:off x="8020050" y="2209800"/>
            <a:ext cx="1209675" cy="369332"/>
          </a:xfrm>
          <a:prstGeom prst="rect">
            <a:avLst/>
          </a:prstGeom>
          <a:noFill/>
        </p:spPr>
        <p:txBody>
          <a:bodyPr wrap="square" rtlCol="0">
            <a:spAutoFit/>
          </a:bodyPr>
          <a:lstStyle/>
          <a:p>
            <a:r>
              <a:rPr lang="en-US" dirty="0" smtClean="0"/>
              <a:t>Haptics?</a:t>
            </a:r>
            <a:endParaRPr lang="en-US" dirty="0"/>
          </a:p>
        </p:txBody>
      </p:sp>
      <p:sp>
        <p:nvSpPr>
          <p:cNvPr id="10" name="TextBox 9"/>
          <p:cNvSpPr txBox="1"/>
          <p:nvPr/>
        </p:nvSpPr>
        <p:spPr>
          <a:xfrm>
            <a:off x="8329924" y="3483226"/>
            <a:ext cx="3276600" cy="369332"/>
          </a:xfrm>
          <a:prstGeom prst="rect">
            <a:avLst/>
          </a:prstGeom>
          <a:noFill/>
        </p:spPr>
        <p:txBody>
          <a:bodyPr wrap="square" rtlCol="0">
            <a:spAutoFit/>
          </a:bodyPr>
          <a:lstStyle/>
          <a:p>
            <a:pPr algn="ctr"/>
            <a:r>
              <a:rPr lang="en-US" dirty="0" smtClean="0"/>
              <a:t>A Final Passion Project</a:t>
            </a:r>
            <a:endParaRPr lang="en-US" dirty="0"/>
          </a:p>
        </p:txBody>
      </p:sp>
      <p:cxnSp>
        <p:nvCxnSpPr>
          <p:cNvPr id="9" name="Straight Arrow Connector 8"/>
          <p:cNvCxnSpPr>
            <a:stCxn id="14338" idx="3"/>
            <a:endCxn id="7" idx="1"/>
          </p:cNvCxnSpPr>
          <p:nvPr/>
        </p:nvCxnSpPr>
        <p:spPr>
          <a:xfrm flipV="1">
            <a:off x="7160070" y="2394466"/>
            <a:ext cx="859980" cy="38080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2"/>
            <a:endCxn id="10" idx="0"/>
          </p:cNvCxnSpPr>
          <p:nvPr/>
        </p:nvCxnSpPr>
        <p:spPr>
          <a:xfrm>
            <a:off x="8624888" y="2579132"/>
            <a:ext cx="1343336" cy="90409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21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fade">
                                      <p:cBhvr>
                                        <p:cTn id="7" dur="500"/>
                                        <p:tgtEl>
                                          <p:spTgt spid="143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6507" y="585216"/>
            <a:ext cx="9720072" cy="1499616"/>
          </a:xfrm>
        </p:spPr>
        <p:txBody>
          <a:bodyPr/>
          <a:lstStyle/>
          <a:p>
            <a:r>
              <a:rPr lang="en-US" dirty="0" smtClean="0">
                <a:solidFill>
                  <a:schemeClr val="tx2"/>
                </a:solidFill>
              </a:rPr>
              <a:t>2000s-Present</a:t>
            </a:r>
            <a:endParaRPr lang="en-US" dirty="0">
              <a:solidFill>
                <a:schemeClr val="tx2"/>
              </a:solidFill>
            </a:endParaRPr>
          </a:p>
        </p:txBody>
      </p:sp>
      <p:pic>
        <p:nvPicPr>
          <p:cNvPr id="13" name="Picture 12"/>
          <p:cNvPicPr>
            <a:picLocks noChangeAspect="1"/>
          </p:cNvPicPr>
          <p:nvPr/>
        </p:nvPicPr>
        <p:blipFill>
          <a:blip r:embed="rId3"/>
          <a:stretch>
            <a:fillRect/>
          </a:stretch>
        </p:blipFill>
        <p:spPr>
          <a:xfrm>
            <a:off x="7781389" y="0"/>
            <a:ext cx="4410611" cy="3258796"/>
          </a:xfrm>
          <a:prstGeom prst="rect">
            <a:avLst/>
          </a:prstGeom>
        </p:spPr>
      </p:pic>
      <p:pic>
        <p:nvPicPr>
          <p:cNvPr id="14" name="Picture 13"/>
          <p:cNvPicPr>
            <a:picLocks noChangeAspect="1"/>
          </p:cNvPicPr>
          <p:nvPr/>
        </p:nvPicPr>
        <p:blipFill>
          <a:blip r:embed="rId4"/>
          <a:stretch>
            <a:fillRect/>
          </a:stretch>
        </p:blipFill>
        <p:spPr>
          <a:xfrm>
            <a:off x="398181" y="1960466"/>
            <a:ext cx="4029637" cy="1038370"/>
          </a:xfrm>
          <a:prstGeom prst="rect">
            <a:avLst/>
          </a:prstGeom>
        </p:spPr>
      </p:pic>
      <p:pic>
        <p:nvPicPr>
          <p:cNvPr id="17" name="Picture 6" descr="Astrid Kapper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2400" y="3274636"/>
            <a:ext cx="1759492" cy="21989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a:stretch>
            <a:fillRect/>
          </a:stretch>
        </p:blipFill>
        <p:spPr>
          <a:xfrm>
            <a:off x="6362700" y="4687058"/>
            <a:ext cx="5676517" cy="1998199"/>
          </a:xfrm>
          <a:prstGeom prst="rect">
            <a:avLst/>
          </a:prstGeom>
        </p:spPr>
      </p:pic>
      <p:pic>
        <p:nvPicPr>
          <p:cNvPr id="19" name="Picture 2" descr="https://upload.wikimedia.org/wikipedia/commons/thumb/f/fb/Ventral-dorsal_streams.svg/1280px-Ventral-dorsal_streams.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82960" y="3995307"/>
            <a:ext cx="3296799" cy="235412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p:cNvCxnSpPr>
            <a:stCxn id="14" idx="3"/>
            <a:endCxn id="13" idx="1"/>
          </p:cNvCxnSpPr>
          <p:nvPr/>
        </p:nvCxnSpPr>
        <p:spPr>
          <a:xfrm flipV="1">
            <a:off x="4427818" y="1629398"/>
            <a:ext cx="3353571" cy="85025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9" idx="0"/>
          </p:cNvCxnSpPr>
          <p:nvPr/>
        </p:nvCxnSpPr>
        <p:spPr>
          <a:xfrm flipV="1">
            <a:off x="4331360" y="2381250"/>
            <a:ext cx="3555340" cy="161405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8" idx="0"/>
          </p:cNvCxnSpPr>
          <p:nvPr/>
        </p:nvCxnSpPr>
        <p:spPr>
          <a:xfrm flipV="1">
            <a:off x="9200959" y="3143250"/>
            <a:ext cx="333566" cy="154380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28" name="Picture 2" descr="Melvyn A. Goodale - Wikipedi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82002" y="4910497"/>
            <a:ext cx="1480298" cy="194750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p:cNvPicPr>
            <a:picLocks noChangeAspect="1"/>
          </p:cNvPicPr>
          <p:nvPr/>
        </p:nvPicPr>
        <p:blipFill rotWithShape="1">
          <a:blip r:embed="rId9"/>
          <a:srcRect t="3191" r="54424" b="75624"/>
          <a:stretch/>
        </p:blipFill>
        <p:spPr>
          <a:xfrm>
            <a:off x="6239541" y="4098367"/>
            <a:ext cx="2641142" cy="409221"/>
          </a:xfrm>
          <a:prstGeom prst="rect">
            <a:avLst/>
          </a:prstGeom>
        </p:spPr>
      </p:pic>
      <p:pic>
        <p:nvPicPr>
          <p:cNvPr id="32" name="Picture 31"/>
          <p:cNvPicPr>
            <a:picLocks noChangeAspect="1"/>
          </p:cNvPicPr>
          <p:nvPr/>
        </p:nvPicPr>
        <p:blipFill rotWithShape="1">
          <a:blip r:embed="rId10"/>
          <a:srcRect r="32887" b="72720"/>
          <a:stretch/>
        </p:blipFill>
        <p:spPr>
          <a:xfrm>
            <a:off x="10175077" y="4272010"/>
            <a:ext cx="1741260" cy="337195"/>
          </a:xfrm>
          <a:prstGeom prst="rect">
            <a:avLst/>
          </a:prstGeom>
        </p:spPr>
      </p:pic>
    </p:spTree>
    <p:extLst>
      <p:ext uri="{BB962C8B-B14F-4D97-AF65-F5344CB8AC3E}">
        <p14:creationId xmlns:p14="http://schemas.microsoft.com/office/powerpoint/2010/main" val="2268750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par>
                                <p:cTn id="24" presetID="10"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10"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6507" y="585216"/>
            <a:ext cx="9720072" cy="1499616"/>
          </a:xfrm>
        </p:spPr>
        <p:txBody>
          <a:bodyPr/>
          <a:lstStyle/>
          <a:p>
            <a:r>
              <a:rPr lang="en-US" dirty="0" smtClean="0">
                <a:solidFill>
                  <a:schemeClr val="tx2"/>
                </a:solidFill>
              </a:rPr>
              <a:t>2000s-Present</a:t>
            </a:r>
            <a:endParaRPr lang="en-US" dirty="0">
              <a:solidFill>
                <a:schemeClr val="tx2"/>
              </a:solidFill>
            </a:endParaRPr>
          </a:p>
        </p:txBody>
      </p:sp>
      <p:pic>
        <p:nvPicPr>
          <p:cNvPr id="13" name="Picture 12"/>
          <p:cNvPicPr>
            <a:picLocks noChangeAspect="1"/>
          </p:cNvPicPr>
          <p:nvPr/>
        </p:nvPicPr>
        <p:blipFill>
          <a:blip r:embed="rId3"/>
          <a:stretch>
            <a:fillRect/>
          </a:stretch>
        </p:blipFill>
        <p:spPr>
          <a:xfrm>
            <a:off x="7781389" y="0"/>
            <a:ext cx="4410611" cy="3258796"/>
          </a:xfrm>
          <a:prstGeom prst="rect">
            <a:avLst/>
          </a:prstGeom>
        </p:spPr>
      </p:pic>
      <p:pic>
        <p:nvPicPr>
          <p:cNvPr id="14" name="Picture 13"/>
          <p:cNvPicPr>
            <a:picLocks noChangeAspect="1"/>
          </p:cNvPicPr>
          <p:nvPr/>
        </p:nvPicPr>
        <p:blipFill>
          <a:blip r:embed="rId4"/>
          <a:stretch>
            <a:fillRect/>
          </a:stretch>
        </p:blipFill>
        <p:spPr>
          <a:xfrm>
            <a:off x="4086225" y="1777330"/>
            <a:ext cx="3464401" cy="892718"/>
          </a:xfrm>
          <a:prstGeom prst="rect">
            <a:avLst/>
          </a:prstGeom>
        </p:spPr>
      </p:pic>
      <p:pic>
        <p:nvPicPr>
          <p:cNvPr id="18" name="Picture 17"/>
          <p:cNvPicPr>
            <a:picLocks noChangeAspect="1"/>
          </p:cNvPicPr>
          <p:nvPr/>
        </p:nvPicPr>
        <p:blipFill>
          <a:blip r:embed="rId5"/>
          <a:stretch>
            <a:fillRect/>
          </a:stretch>
        </p:blipFill>
        <p:spPr>
          <a:xfrm>
            <a:off x="7398226" y="3516207"/>
            <a:ext cx="4400167" cy="1548909"/>
          </a:xfrm>
          <a:prstGeom prst="rect">
            <a:avLst/>
          </a:prstGeom>
        </p:spPr>
      </p:pic>
      <p:pic>
        <p:nvPicPr>
          <p:cNvPr id="19" name="Picture 2" descr="https://upload.wikimedia.org/wikipedia/commons/thumb/f/fb/Ventral-dorsal_streams.svg/1280px-Ventral-dorsal_streams.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61266" y="2932919"/>
            <a:ext cx="1901434" cy="13577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igure 5.4 from The Ecological Approach to Visual Perception | Semantic  Schola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1102" y="1945552"/>
            <a:ext cx="3509741" cy="23451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8"/>
          <a:stretch>
            <a:fillRect/>
          </a:stretch>
        </p:blipFill>
        <p:spPr>
          <a:xfrm>
            <a:off x="6310174" y="5266308"/>
            <a:ext cx="1655737" cy="1289934"/>
          </a:xfrm>
          <a:prstGeom prst="rect">
            <a:avLst/>
          </a:prstGeom>
        </p:spPr>
      </p:pic>
      <p:pic>
        <p:nvPicPr>
          <p:cNvPr id="10" name="Picture 9"/>
          <p:cNvPicPr>
            <a:picLocks noChangeAspect="1"/>
          </p:cNvPicPr>
          <p:nvPr/>
        </p:nvPicPr>
        <p:blipFill>
          <a:blip r:embed="rId9"/>
          <a:stretch>
            <a:fillRect/>
          </a:stretch>
        </p:blipFill>
        <p:spPr>
          <a:xfrm>
            <a:off x="2760493" y="5648909"/>
            <a:ext cx="1157885" cy="1046159"/>
          </a:xfrm>
          <a:prstGeom prst="rect">
            <a:avLst/>
          </a:prstGeom>
        </p:spPr>
      </p:pic>
      <p:pic>
        <p:nvPicPr>
          <p:cNvPr id="11" name="Picture 6" descr="Cubes - Intermediate Geometry"/>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011624" y="4545851"/>
            <a:ext cx="1277586" cy="123435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undefin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0203" y="5124938"/>
            <a:ext cx="1652223" cy="165222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Psychophysics | in Chapter 04: Senses"/>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493141" y="5101321"/>
            <a:ext cx="1691454" cy="1746477"/>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8698966" y="2342243"/>
            <a:ext cx="368834" cy="104525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43" name="Picture 6" descr="How Optical Illusions Work | CooperVision"/>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954671" y="4801034"/>
            <a:ext cx="1752397" cy="1752398"/>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p:cNvCxnSpPr>
            <a:stCxn id="14" idx="0"/>
          </p:cNvCxnSpPr>
          <p:nvPr/>
        </p:nvCxnSpPr>
        <p:spPr>
          <a:xfrm flipV="1">
            <a:off x="5818426" y="1629399"/>
            <a:ext cx="1962963" cy="14793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6745644" y="2596762"/>
            <a:ext cx="1827178" cy="55532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3021364" y="2772265"/>
            <a:ext cx="1030520" cy="30748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856385" y="3983160"/>
            <a:ext cx="1388084" cy="17411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1838325" y="3983160"/>
            <a:ext cx="2833217" cy="114945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7398226" y="5090496"/>
            <a:ext cx="789765" cy="82077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8340391" y="5242897"/>
            <a:ext cx="60659" cy="73166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4445766" y="4187773"/>
            <a:ext cx="789765" cy="82077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4671542" y="4654727"/>
            <a:ext cx="2450461" cy="68617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1199426" y="5827726"/>
            <a:ext cx="1350646" cy="38284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1683746" y="6036019"/>
            <a:ext cx="3007177" cy="45477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886399" y="4157279"/>
            <a:ext cx="459764" cy="74297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3059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10"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fade">
                                      <p:cBhvr>
                                        <p:cTn id="41" dur="500"/>
                                        <p:tgtEl>
                                          <p:spTgt spid="4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par>
                                <p:cTn id="47" presetID="10" presetClass="entr" presetSubtype="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par>
                                <p:cTn id="50" presetID="10" presetClass="entr" presetSubtype="0" fill="hold"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par>
                                <p:cTn id="53" presetID="10" presetClass="entr" presetSubtype="0" fill="hold"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500"/>
                                        <p:tgtEl>
                                          <p:spTgt spid="33"/>
                                        </p:tgtEl>
                                      </p:cBhvr>
                                    </p:animEffect>
                                  </p:childTnLst>
                                </p:cTn>
                              </p:par>
                              <p:par>
                                <p:cTn id="56" presetID="10" presetClass="entr" presetSubtype="0" fill="hold"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fade">
                                      <p:cBhvr>
                                        <p:cTn id="58" dur="500"/>
                                        <p:tgtEl>
                                          <p:spTgt spid="3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500"/>
                                        <p:tgtEl>
                                          <p:spTgt spid="26"/>
                                        </p:tgtEl>
                                      </p:cBhvr>
                                    </p:animEffect>
                                  </p:childTnLst>
                                </p:cTn>
                              </p:par>
                              <p:par>
                                <p:cTn id="64" presetID="10" presetClass="entr" presetSubtype="0" fill="hold"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par>
                                <p:cTn id="67" presetID="10" presetClass="entr" presetSubtype="0" fill="hold" nodeType="with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500"/>
                                        <p:tgtEl>
                                          <p:spTgt spid="20"/>
                                        </p:tgtEl>
                                      </p:cBhvr>
                                    </p:animEffect>
                                  </p:childTnLst>
                                </p:cTn>
                              </p:par>
                              <p:par>
                                <p:cTn id="70" presetID="10" presetClass="entr" presetSubtype="0" fill="hold" nodeType="with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fade">
                                      <p:cBhvr>
                                        <p:cTn id="7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6507" y="585216"/>
            <a:ext cx="9720072" cy="1499616"/>
          </a:xfrm>
        </p:spPr>
        <p:txBody>
          <a:bodyPr/>
          <a:lstStyle/>
          <a:p>
            <a:r>
              <a:rPr lang="en-US" dirty="0" smtClean="0">
                <a:solidFill>
                  <a:schemeClr val="tx2"/>
                </a:solidFill>
              </a:rPr>
              <a:t>2000s-Present</a:t>
            </a:r>
            <a:endParaRPr lang="en-US" dirty="0">
              <a:solidFill>
                <a:schemeClr val="tx2"/>
              </a:solidFill>
            </a:endParaRPr>
          </a:p>
        </p:txBody>
      </p:sp>
      <p:pic>
        <p:nvPicPr>
          <p:cNvPr id="13" name="Picture 12"/>
          <p:cNvPicPr>
            <a:picLocks noChangeAspect="1"/>
          </p:cNvPicPr>
          <p:nvPr/>
        </p:nvPicPr>
        <p:blipFill>
          <a:blip r:embed="rId3"/>
          <a:stretch>
            <a:fillRect/>
          </a:stretch>
        </p:blipFill>
        <p:spPr>
          <a:xfrm>
            <a:off x="7781389" y="0"/>
            <a:ext cx="4410611" cy="3258796"/>
          </a:xfrm>
          <a:prstGeom prst="rect">
            <a:avLst/>
          </a:prstGeom>
        </p:spPr>
      </p:pic>
      <p:pic>
        <p:nvPicPr>
          <p:cNvPr id="14" name="Picture 13"/>
          <p:cNvPicPr>
            <a:picLocks noChangeAspect="1"/>
          </p:cNvPicPr>
          <p:nvPr/>
        </p:nvPicPr>
        <p:blipFill>
          <a:blip r:embed="rId4"/>
          <a:stretch>
            <a:fillRect/>
          </a:stretch>
        </p:blipFill>
        <p:spPr>
          <a:xfrm>
            <a:off x="4086225" y="1777330"/>
            <a:ext cx="3464401" cy="892718"/>
          </a:xfrm>
          <a:prstGeom prst="rect">
            <a:avLst/>
          </a:prstGeom>
        </p:spPr>
      </p:pic>
      <p:pic>
        <p:nvPicPr>
          <p:cNvPr id="18" name="Picture 17"/>
          <p:cNvPicPr>
            <a:picLocks noChangeAspect="1"/>
          </p:cNvPicPr>
          <p:nvPr/>
        </p:nvPicPr>
        <p:blipFill>
          <a:blip r:embed="rId5"/>
          <a:stretch>
            <a:fillRect/>
          </a:stretch>
        </p:blipFill>
        <p:spPr>
          <a:xfrm>
            <a:off x="7398226" y="3516207"/>
            <a:ext cx="4400167" cy="1548909"/>
          </a:xfrm>
          <a:prstGeom prst="rect">
            <a:avLst/>
          </a:prstGeom>
        </p:spPr>
      </p:pic>
      <p:pic>
        <p:nvPicPr>
          <p:cNvPr id="19" name="Picture 2" descr="https://upload.wikimedia.org/wikipedia/commons/thumb/f/fb/Ventral-dorsal_streams.svg/1280px-Ventral-dorsal_streams.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61266" y="2932919"/>
            <a:ext cx="1901434" cy="13577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igure 5.4 from The Ecological Approach to Visual Perception | Semantic  Schola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1102" y="1945552"/>
            <a:ext cx="3509741" cy="23451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8"/>
          <a:stretch>
            <a:fillRect/>
          </a:stretch>
        </p:blipFill>
        <p:spPr>
          <a:xfrm>
            <a:off x="6310174" y="5266308"/>
            <a:ext cx="1655737" cy="1289934"/>
          </a:xfrm>
          <a:prstGeom prst="rect">
            <a:avLst/>
          </a:prstGeom>
        </p:spPr>
      </p:pic>
      <p:pic>
        <p:nvPicPr>
          <p:cNvPr id="10" name="Picture 9"/>
          <p:cNvPicPr>
            <a:picLocks noChangeAspect="1"/>
          </p:cNvPicPr>
          <p:nvPr/>
        </p:nvPicPr>
        <p:blipFill>
          <a:blip r:embed="rId9"/>
          <a:stretch>
            <a:fillRect/>
          </a:stretch>
        </p:blipFill>
        <p:spPr>
          <a:xfrm>
            <a:off x="2760493" y="5648909"/>
            <a:ext cx="1157885" cy="1046159"/>
          </a:xfrm>
          <a:prstGeom prst="rect">
            <a:avLst/>
          </a:prstGeom>
        </p:spPr>
      </p:pic>
      <p:pic>
        <p:nvPicPr>
          <p:cNvPr id="11" name="Picture 6" descr="Cubes - Intermediate Geometry"/>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011624" y="4545851"/>
            <a:ext cx="1277586" cy="123435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undefin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0203" y="5124938"/>
            <a:ext cx="1652223" cy="165222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Psychophysics | in Chapter 04: Senses"/>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493141" y="5101321"/>
            <a:ext cx="1691454" cy="1746477"/>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8698966" y="2342243"/>
            <a:ext cx="368834" cy="1045259"/>
          </a:xfrm>
          <a:prstGeom prst="straightConnector1">
            <a:avLst/>
          </a:prstGeom>
          <a:ln w="76200">
            <a:solidFill>
              <a:srgbClr val="663300"/>
            </a:solidFill>
            <a:tailEnd type="triangle"/>
          </a:ln>
        </p:spPr>
        <p:style>
          <a:lnRef idx="1">
            <a:schemeClr val="accent1"/>
          </a:lnRef>
          <a:fillRef idx="0">
            <a:schemeClr val="accent1"/>
          </a:fillRef>
          <a:effectRef idx="0">
            <a:schemeClr val="accent1"/>
          </a:effectRef>
          <a:fontRef idx="minor">
            <a:schemeClr val="tx1"/>
          </a:fontRef>
        </p:style>
      </p:cxnSp>
      <p:pic>
        <p:nvPicPr>
          <p:cNvPr id="43" name="Picture 6" descr="How Optical Illusions Work | CooperVision"/>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954671" y="4801034"/>
            <a:ext cx="1752397" cy="1752398"/>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p:cNvCxnSpPr>
            <a:stCxn id="14" idx="0"/>
          </p:cNvCxnSpPr>
          <p:nvPr/>
        </p:nvCxnSpPr>
        <p:spPr>
          <a:xfrm flipV="1">
            <a:off x="5818426" y="1629399"/>
            <a:ext cx="1962963" cy="147931"/>
          </a:xfrm>
          <a:prstGeom prst="straightConnector1">
            <a:avLst/>
          </a:prstGeom>
          <a:ln w="7620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6745644" y="2596762"/>
            <a:ext cx="1827178" cy="555328"/>
          </a:xfrm>
          <a:prstGeom prst="straightConnector1">
            <a:avLst/>
          </a:prstGeom>
          <a:ln w="7620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3021364" y="2772265"/>
            <a:ext cx="1030520" cy="307486"/>
          </a:xfrm>
          <a:prstGeom prst="straightConnector1">
            <a:avLst/>
          </a:prstGeom>
          <a:ln w="7620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856385" y="3983160"/>
            <a:ext cx="1388084" cy="174119"/>
          </a:xfrm>
          <a:prstGeom prst="straightConnector1">
            <a:avLst/>
          </a:prstGeom>
          <a:ln w="7620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1838325" y="3983160"/>
            <a:ext cx="2833217" cy="1149450"/>
          </a:xfrm>
          <a:prstGeom prst="straightConnector1">
            <a:avLst/>
          </a:prstGeom>
          <a:ln w="7620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7398226" y="5090496"/>
            <a:ext cx="789765" cy="820779"/>
          </a:xfrm>
          <a:prstGeom prst="straightConnector1">
            <a:avLst/>
          </a:prstGeom>
          <a:ln w="7620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8340391" y="5242897"/>
            <a:ext cx="60659" cy="731662"/>
          </a:xfrm>
          <a:prstGeom prst="straightConnector1">
            <a:avLst/>
          </a:prstGeom>
          <a:ln w="7620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4445766" y="4187773"/>
            <a:ext cx="789765" cy="820779"/>
          </a:xfrm>
          <a:prstGeom prst="straightConnector1">
            <a:avLst/>
          </a:prstGeom>
          <a:ln w="7620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4671542" y="4654727"/>
            <a:ext cx="2450461" cy="686176"/>
          </a:xfrm>
          <a:prstGeom prst="straightConnector1">
            <a:avLst/>
          </a:prstGeom>
          <a:ln w="7620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1199426" y="5827726"/>
            <a:ext cx="1350646" cy="382843"/>
          </a:xfrm>
          <a:prstGeom prst="straightConnector1">
            <a:avLst/>
          </a:prstGeom>
          <a:ln w="7620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1683746" y="6036019"/>
            <a:ext cx="3007177" cy="454774"/>
          </a:xfrm>
          <a:prstGeom prst="straightConnector1">
            <a:avLst/>
          </a:prstGeom>
          <a:ln w="7620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886399" y="4157279"/>
            <a:ext cx="459764" cy="742972"/>
          </a:xfrm>
          <a:prstGeom prst="straightConnector1">
            <a:avLst/>
          </a:prstGeom>
          <a:ln w="76200">
            <a:solidFill>
              <a:srgbClr val="6633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40048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4" descr="Tree Branch Clipart Images - Free Download on Freepi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700000" flipV="1">
            <a:off x="452003" y="-1867565"/>
            <a:ext cx="10510131" cy="105101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786507" y="585216"/>
            <a:ext cx="9720072" cy="1499616"/>
          </a:xfrm>
        </p:spPr>
        <p:txBody>
          <a:bodyPr/>
          <a:lstStyle/>
          <a:p>
            <a:r>
              <a:rPr lang="en-US" dirty="0" smtClean="0">
                <a:solidFill>
                  <a:schemeClr val="tx2"/>
                </a:solidFill>
              </a:rPr>
              <a:t>2000s-Present</a:t>
            </a:r>
            <a:endParaRPr lang="en-US" dirty="0">
              <a:solidFill>
                <a:schemeClr val="tx2"/>
              </a:solidFill>
            </a:endParaRPr>
          </a:p>
        </p:txBody>
      </p:sp>
      <p:pic>
        <p:nvPicPr>
          <p:cNvPr id="13" name="Picture 12"/>
          <p:cNvPicPr>
            <a:picLocks noChangeAspect="1"/>
          </p:cNvPicPr>
          <p:nvPr/>
        </p:nvPicPr>
        <p:blipFill>
          <a:blip r:embed="rId4"/>
          <a:stretch>
            <a:fillRect/>
          </a:stretch>
        </p:blipFill>
        <p:spPr>
          <a:xfrm>
            <a:off x="7781389" y="0"/>
            <a:ext cx="4410611" cy="3258796"/>
          </a:xfrm>
          <a:prstGeom prst="rect">
            <a:avLst/>
          </a:prstGeom>
        </p:spPr>
      </p:pic>
      <p:pic>
        <p:nvPicPr>
          <p:cNvPr id="14" name="Picture 13"/>
          <p:cNvPicPr>
            <a:picLocks noChangeAspect="1"/>
          </p:cNvPicPr>
          <p:nvPr/>
        </p:nvPicPr>
        <p:blipFill>
          <a:blip r:embed="rId5"/>
          <a:stretch>
            <a:fillRect/>
          </a:stretch>
        </p:blipFill>
        <p:spPr>
          <a:xfrm>
            <a:off x="4086225" y="1777330"/>
            <a:ext cx="3464401" cy="892718"/>
          </a:xfrm>
          <a:prstGeom prst="rect">
            <a:avLst/>
          </a:prstGeom>
        </p:spPr>
      </p:pic>
      <p:pic>
        <p:nvPicPr>
          <p:cNvPr id="18" name="Picture 17"/>
          <p:cNvPicPr>
            <a:picLocks noChangeAspect="1"/>
          </p:cNvPicPr>
          <p:nvPr/>
        </p:nvPicPr>
        <p:blipFill>
          <a:blip r:embed="rId6"/>
          <a:stretch>
            <a:fillRect/>
          </a:stretch>
        </p:blipFill>
        <p:spPr>
          <a:xfrm>
            <a:off x="7398226" y="3516207"/>
            <a:ext cx="4400167" cy="1548909"/>
          </a:xfrm>
          <a:prstGeom prst="rect">
            <a:avLst/>
          </a:prstGeom>
        </p:spPr>
      </p:pic>
      <p:pic>
        <p:nvPicPr>
          <p:cNvPr id="19" name="Picture 2" descr="https://upload.wikimedia.org/wikipedia/commons/thumb/f/fb/Ventral-dorsal_streams.svg/1280px-Ventral-dorsal_streams.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61266" y="2932919"/>
            <a:ext cx="1901434" cy="13577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igure 5.4 from The Ecological Approach to Visual Perception | Semantic  Schola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1102" y="1945552"/>
            <a:ext cx="3509741" cy="23451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9"/>
          <a:stretch>
            <a:fillRect/>
          </a:stretch>
        </p:blipFill>
        <p:spPr>
          <a:xfrm>
            <a:off x="6310174" y="5266308"/>
            <a:ext cx="1655737" cy="1289934"/>
          </a:xfrm>
          <a:prstGeom prst="rect">
            <a:avLst/>
          </a:prstGeom>
        </p:spPr>
      </p:pic>
      <p:pic>
        <p:nvPicPr>
          <p:cNvPr id="10" name="Picture 9"/>
          <p:cNvPicPr>
            <a:picLocks noChangeAspect="1"/>
          </p:cNvPicPr>
          <p:nvPr/>
        </p:nvPicPr>
        <p:blipFill>
          <a:blip r:embed="rId10"/>
          <a:stretch>
            <a:fillRect/>
          </a:stretch>
        </p:blipFill>
        <p:spPr>
          <a:xfrm>
            <a:off x="2760493" y="5648909"/>
            <a:ext cx="1157885" cy="1046159"/>
          </a:xfrm>
          <a:prstGeom prst="rect">
            <a:avLst/>
          </a:prstGeom>
        </p:spPr>
      </p:pic>
      <p:pic>
        <p:nvPicPr>
          <p:cNvPr id="11" name="Picture 6" descr="Cubes - Intermediate Geometry"/>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011624" y="4545851"/>
            <a:ext cx="1277586" cy="123435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undefin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0203" y="5124938"/>
            <a:ext cx="1652223" cy="165222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Psychophysics | in Chapter 04: Senses"/>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493141" y="5101321"/>
            <a:ext cx="1691454" cy="174647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How Optical Illusions Work | CooperVision"/>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954671" y="4801034"/>
            <a:ext cx="1752397" cy="1752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610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4" descr="Tree Branch Clipart Images - Free Download on Freepi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700000" flipV="1">
            <a:off x="452003" y="-1867565"/>
            <a:ext cx="10510131" cy="105101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786507" y="585216"/>
            <a:ext cx="9720072" cy="1499616"/>
          </a:xfrm>
        </p:spPr>
        <p:txBody>
          <a:bodyPr/>
          <a:lstStyle/>
          <a:p>
            <a:r>
              <a:rPr lang="en-US" dirty="0" smtClean="0">
                <a:solidFill>
                  <a:schemeClr val="tx2"/>
                </a:solidFill>
              </a:rPr>
              <a:t>2000s-Present</a:t>
            </a:r>
            <a:endParaRPr lang="en-US" dirty="0">
              <a:solidFill>
                <a:schemeClr val="tx2"/>
              </a:solidFill>
            </a:endParaRPr>
          </a:p>
        </p:txBody>
      </p:sp>
      <p:pic>
        <p:nvPicPr>
          <p:cNvPr id="14" name="Picture 13"/>
          <p:cNvPicPr>
            <a:picLocks noChangeAspect="1"/>
          </p:cNvPicPr>
          <p:nvPr/>
        </p:nvPicPr>
        <p:blipFill>
          <a:blip r:embed="rId4"/>
          <a:stretch>
            <a:fillRect/>
          </a:stretch>
        </p:blipFill>
        <p:spPr>
          <a:xfrm>
            <a:off x="4086225" y="1777330"/>
            <a:ext cx="3464401" cy="892718"/>
          </a:xfrm>
          <a:prstGeom prst="rect">
            <a:avLst/>
          </a:prstGeom>
        </p:spPr>
      </p:pic>
      <p:pic>
        <p:nvPicPr>
          <p:cNvPr id="18" name="Picture 17"/>
          <p:cNvPicPr>
            <a:picLocks noChangeAspect="1"/>
          </p:cNvPicPr>
          <p:nvPr/>
        </p:nvPicPr>
        <p:blipFill>
          <a:blip r:embed="rId5"/>
          <a:stretch>
            <a:fillRect/>
          </a:stretch>
        </p:blipFill>
        <p:spPr>
          <a:xfrm>
            <a:off x="7398226" y="3516207"/>
            <a:ext cx="4400167" cy="1548909"/>
          </a:xfrm>
          <a:prstGeom prst="rect">
            <a:avLst/>
          </a:prstGeom>
        </p:spPr>
      </p:pic>
      <p:pic>
        <p:nvPicPr>
          <p:cNvPr id="19" name="Picture 2" descr="https://upload.wikimedia.org/wikipedia/commons/thumb/f/fb/Ventral-dorsal_streams.svg/1280px-Ventral-dorsal_streams.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61266" y="2932919"/>
            <a:ext cx="1901434" cy="13577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igure 5.4 from The Ecological Approach to Visual Perception | Semantic  Schola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1102" y="1945552"/>
            <a:ext cx="3509741" cy="23451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8"/>
          <a:stretch>
            <a:fillRect/>
          </a:stretch>
        </p:blipFill>
        <p:spPr>
          <a:xfrm>
            <a:off x="6310174" y="5266308"/>
            <a:ext cx="1655737" cy="1289934"/>
          </a:xfrm>
          <a:prstGeom prst="rect">
            <a:avLst/>
          </a:prstGeom>
        </p:spPr>
      </p:pic>
      <p:pic>
        <p:nvPicPr>
          <p:cNvPr id="10" name="Picture 9"/>
          <p:cNvPicPr>
            <a:picLocks noChangeAspect="1"/>
          </p:cNvPicPr>
          <p:nvPr/>
        </p:nvPicPr>
        <p:blipFill>
          <a:blip r:embed="rId9"/>
          <a:stretch>
            <a:fillRect/>
          </a:stretch>
        </p:blipFill>
        <p:spPr>
          <a:xfrm>
            <a:off x="2760493" y="5648909"/>
            <a:ext cx="1157885" cy="1046159"/>
          </a:xfrm>
          <a:prstGeom prst="rect">
            <a:avLst/>
          </a:prstGeom>
        </p:spPr>
      </p:pic>
      <p:pic>
        <p:nvPicPr>
          <p:cNvPr id="11" name="Picture 6" descr="Cubes - Intermediate Geometry"/>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011624" y="4545851"/>
            <a:ext cx="1277586" cy="123435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undefin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0203" y="5124938"/>
            <a:ext cx="1652223" cy="165222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Psychophysics | in Chapter 04: Senses"/>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493141" y="5101321"/>
            <a:ext cx="1691454" cy="174647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How Optical Illusions Work | CooperVision"/>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954671" y="4801034"/>
            <a:ext cx="1752397" cy="175239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undefined"/>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 y="5912658"/>
            <a:ext cx="735328" cy="110299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undefined"/>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32751" y="4379099"/>
            <a:ext cx="941557" cy="125970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Euclid | Biography, Contributions, Geometry, &amp; Facts | Britannica"/>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295166" y="4794423"/>
            <a:ext cx="1042089" cy="160475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William Molyneux - Wikipedia"/>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697947" y="5415675"/>
            <a:ext cx="1213170" cy="144232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Immanuel Kant - Wikipedia"/>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200761" y="3806107"/>
            <a:ext cx="631507" cy="82411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Ernst Heinrich Weber - Wikipedia"/>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016163" y="2657898"/>
            <a:ext cx="1033446" cy="135251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Wilhelm Wundt - Wikipedia"/>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587623" y="4010408"/>
            <a:ext cx="752933" cy="10130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Gustav Fechner - Founder of psychophysics – Genviv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773127" y="4430624"/>
            <a:ext cx="1040907" cy="130113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Max Wertheimer: Gestalt Theory Founder — Gestalt Therapy Blo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953229" y="3070145"/>
            <a:ext cx="1586898" cy="91907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David Hubel: The Scientist – Defining Moments Canada"/>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084333" y="5349982"/>
            <a:ext cx="1599669" cy="90063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Hermann von Helmholtz: biografía de este médico y físico alemán"/>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419712" y="3334153"/>
            <a:ext cx="1267960" cy="7120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Ernst Mach - Wikipedia"/>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6658195" y="3356755"/>
            <a:ext cx="803532" cy="111383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James J. Gibson - Vikipedi"/>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7118937" y="2065730"/>
            <a:ext cx="860927" cy="100441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PDF) The Vision of David Mar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579795" y="4417741"/>
            <a:ext cx="1363411" cy="136341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Melvyn A. Goodale - Wikipedia"/>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8640276" y="3368023"/>
            <a:ext cx="690967" cy="90904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healthprofiles.apps06.yorku.ca/data/profile_picture?mid=4469"/>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767581" y="1613420"/>
            <a:ext cx="934841" cy="114530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rotWithShape="1">
          <a:blip r:embed="rId30"/>
          <a:srcRect t="3191" r="54424" b="75624"/>
          <a:stretch/>
        </p:blipFill>
        <p:spPr>
          <a:xfrm>
            <a:off x="7049529" y="1080417"/>
            <a:ext cx="2641142" cy="409221"/>
          </a:xfrm>
          <a:prstGeom prst="rect">
            <a:avLst/>
          </a:prstGeom>
        </p:spPr>
      </p:pic>
      <p:pic>
        <p:nvPicPr>
          <p:cNvPr id="37" name="Picture 36"/>
          <p:cNvPicPr>
            <a:picLocks noChangeAspect="1"/>
          </p:cNvPicPr>
          <p:nvPr/>
        </p:nvPicPr>
        <p:blipFill rotWithShape="1">
          <a:blip r:embed="rId31"/>
          <a:srcRect r="32887" b="72720"/>
          <a:stretch/>
        </p:blipFill>
        <p:spPr>
          <a:xfrm>
            <a:off x="9687876" y="3122358"/>
            <a:ext cx="1741260" cy="337195"/>
          </a:xfrm>
          <a:prstGeom prst="rect">
            <a:avLst/>
          </a:prstGeom>
        </p:spPr>
      </p:pic>
      <p:pic>
        <p:nvPicPr>
          <p:cNvPr id="38" name="Picture 6" descr="Astrid Kappers"/>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9922653" y="2137336"/>
            <a:ext cx="583926" cy="729753"/>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Group 38"/>
          <p:cNvGrpSpPr/>
          <p:nvPr/>
        </p:nvGrpSpPr>
        <p:grpSpPr>
          <a:xfrm>
            <a:off x="10506579" y="357142"/>
            <a:ext cx="1670650" cy="1446550"/>
            <a:chOff x="10458225" y="265710"/>
            <a:chExt cx="1670650" cy="1446550"/>
          </a:xfrm>
        </p:grpSpPr>
        <p:sp>
          <p:nvSpPr>
            <p:cNvPr id="40" name="Rectangle 39"/>
            <p:cNvSpPr/>
            <p:nvPr/>
          </p:nvSpPr>
          <p:spPr>
            <a:xfrm>
              <a:off x="10458225" y="265710"/>
              <a:ext cx="1670650" cy="1446550"/>
            </a:xfrm>
            <a:prstGeom prst="rect">
              <a:avLst/>
            </a:prstGeom>
          </p:spPr>
          <p:txBody>
            <a:bodyPr wrap="none">
              <a:spAutoFit/>
            </a:bodyPr>
            <a:lstStyle/>
            <a:p>
              <a:r>
                <a:rPr lang="en-US" sz="8800" dirty="0">
                  <a:solidFill>
                    <a:srgbClr val="FF0000"/>
                  </a:solidFill>
                </a:rPr>
                <a:t> 🍎</a:t>
              </a:r>
            </a:p>
          </p:txBody>
        </p:sp>
        <p:sp>
          <p:nvSpPr>
            <p:cNvPr id="41" name="Oval 40"/>
            <p:cNvSpPr/>
            <p:nvPr/>
          </p:nvSpPr>
          <p:spPr>
            <a:xfrm>
              <a:off x="11104400" y="636579"/>
              <a:ext cx="738695" cy="73869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Me</a:t>
              </a:r>
              <a:endParaRPr lang="en-US" sz="1400" dirty="0"/>
            </a:p>
          </p:txBody>
        </p:sp>
      </p:grpSp>
    </p:spTree>
    <p:extLst>
      <p:ext uri="{BB962C8B-B14F-4D97-AF65-F5344CB8AC3E}">
        <p14:creationId xmlns:p14="http://schemas.microsoft.com/office/powerpoint/2010/main" val="84940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2000"/>
                            </p:stCondLst>
                            <p:childTnLst>
                              <p:par>
                                <p:cTn id="21" presetID="10" presetClass="exit" presetSubtype="0" fill="hold" nodeType="afterEffect">
                                  <p:stCondLst>
                                    <p:cond delay="0"/>
                                  </p:stCondLst>
                                  <p:childTnLst>
                                    <p:animEffect transition="out" filter="fade">
                                      <p:cBhvr>
                                        <p:cTn id="22" dur="500"/>
                                        <p:tgtEl>
                                          <p:spTgt spid="12"/>
                                        </p:tgtEl>
                                      </p:cBhvr>
                                    </p:animEffect>
                                    <p:set>
                                      <p:cBhvr>
                                        <p:cTn id="23" dur="1" fill="hold">
                                          <p:stCondLst>
                                            <p:cond delay="499"/>
                                          </p:stCondLst>
                                        </p:cTn>
                                        <p:tgtEl>
                                          <p:spTgt spid="12"/>
                                        </p:tgtEl>
                                        <p:attrNameLst>
                                          <p:attrName>style.visibility</p:attrName>
                                        </p:attrNameLst>
                                      </p:cBhvr>
                                      <p:to>
                                        <p:strVal val="hidden"/>
                                      </p:to>
                                    </p:se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par>
                          <p:cTn id="32" fill="hold">
                            <p:stCondLst>
                              <p:cond delay="3500"/>
                            </p:stCondLst>
                            <p:childTnLst>
                              <p:par>
                                <p:cTn id="33" presetID="10" presetClass="exit" presetSubtype="0" fill="hold" nodeType="after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par>
                          <p:cTn id="40" fill="hold">
                            <p:stCondLst>
                              <p:cond delay="4500"/>
                            </p:stCondLst>
                            <p:childTnLst>
                              <p:par>
                                <p:cTn id="41" presetID="10" presetClass="exit" presetSubtype="0" fill="hold" nodeType="afterEffect">
                                  <p:stCondLst>
                                    <p:cond delay="0"/>
                                  </p:stCondLst>
                                  <p:childTnLst>
                                    <p:animEffect transition="out" filter="fade">
                                      <p:cBhvr>
                                        <p:cTn id="42" dur="500"/>
                                        <p:tgtEl>
                                          <p:spTgt spid="11"/>
                                        </p:tgtEl>
                                      </p:cBhvr>
                                    </p:animEffect>
                                    <p:set>
                                      <p:cBhvr>
                                        <p:cTn id="43" dur="1" fill="hold">
                                          <p:stCondLst>
                                            <p:cond delay="499"/>
                                          </p:stCondLst>
                                        </p:cTn>
                                        <p:tgtEl>
                                          <p:spTgt spid="11"/>
                                        </p:tgtEl>
                                        <p:attrNameLst>
                                          <p:attrName>style.visibility</p:attrName>
                                        </p:attrNameLst>
                                      </p:cBhvr>
                                      <p:to>
                                        <p:strVal val="hidden"/>
                                      </p:to>
                                    </p:se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childTnLst>
                          </p:cTn>
                        </p:par>
                        <p:par>
                          <p:cTn id="52" fill="hold">
                            <p:stCondLst>
                              <p:cond delay="6000"/>
                            </p:stCondLst>
                            <p:childTnLst>
                              <p:par>
                                <p:cTn id="53" presetID="10" presetClass="exit" presetSubtype="0" fill="hold" nodeType="afterEffect">
                                  <p:stCondLst>
                                    <p:cond delay="0"/>
                                  </p:stCondLst>
                                  <p:childTnLst>
                                    <p:animEffect transition="out" filter="fade">
                                      <p:cBhvr>
                                        <p:cTn id="54" dur="500"/>
                                        <p:tgtEl>
                                          <p:spTgt spid="43"/>
                                        </p:tgtEl>
                                      </p:cBhvr>
                                    </p:animEffect>
                                    <p:set>
                                      <p:cBhvr>
                                        <p:cTn id="55" dur="1" fill="hold">
                                          <p:stCondLst>
                                            <p:cond delay="499"/>
                                          </p:stCondLst>
                                        </p:cTn>
                                        <p:tgtEl>
                                          <p:spTgt spid="43"/>
                                        </p:tgtEl>
                                        <p:attrNameLst>
                                          <p:attrName>style.visibility</p:attrName>
                                        </p:attrNameLst>
                                      </p:cBhvr>
                                      <p:to>
                                        <p:strVal val="hidden"/>
                                      </p:to>
                                    </p:se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childTnLst>
                          </p:cTn>
                        </p:par>
                        <p:par>
                          <p:cTn id="60" fill="hold">
                            <p:stCondLst>
                              <p:cond delay="7000"/>
                            </p:stCondLst>
                            <p:childTnLst>
                              <p:par>
                                <p:cTn id="61" presetID="10" presetClass="exit" presetSubtype="0" fill="hold" nodeType="afterEffect">
                                  <p:stCondLst>
                                    <p:cond delay="0"/>
                                  </p:stCondLst>
                                  <p:childTnLst>
                                    <p:animEffect transition="out" filter="fade">
                                      <p:cBhvr>
                                        <p:cTn id="62" dur="500"/>
                                        <p:tgtEl>
                                          <p:spTgt spid="19"/>
                                        </p:tgtEl>
                                      </p:cBhvr>
                                    </p:animEffect>
                                    <p:set>
                                      <p:cBhvr>
                                        <p:cTn id="63" dur="1" fill="hold">
                                          <p:stCondLst>
                                            <p:cond delay="499"/>
                                          </p:stCondLst>
                                        </p:cTn>
                                        <p:tgtEl>
                                          <p:spTgt spid="19"/>
                                        </p:tgtEl>
                                        <p:attrNameLst>
                                          <p:attrName>style.visibility</p:attrName>
                                        </p:attrNameLst>
                                      </p:cBhvr>
                                      <p:to>
                                        <p:strVal val="hidden"/>
                                      </p:to>
                                    </p:set>
                                  </p:childTnLst>
                                </p:cTn>
                              </p:par>
                            </p:childTnLst>
                          </p:cTn>
                        </p:par>
                        <p:par>
                          <p:cTn id="64" fill="hold">
                            <p:stCondLst>
                              <p:cond delay="7500"/>
                            </p:stCondLst>
                            <p:childTnLst>
                              <p:par>
                                <p:cTn id="65" presetID="10" presetClass="entr" presetSubtype="0" fill="hold" nodeType="after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fade">
                                      <p:cBhvr>
                                        <p:cTn id="71" dur="500"/>
                                        <p:tgtEl>
                                          <p:spTgt spid="31"/>
                                        </p:tgtEl>
                                      </p:cBhvr>
                                    </p:animEffect>
                                  </p:childTnLst>
                                </p:cTn>
                              </p:par>
                              <p:par>
                                <p:cTn id="72" presetID="10" presetClass="exit" presetSubtype="0" fill="hold" nodeType="withEffect">
                                  <p:stCondLst>
                                    <p:cond delay="0"/>
                                  </p:stCondLst>
                                  <p:childTnLst>
                                    <p:animEffect transition="out" filter="fade">
                                      <p:cBhvr>
                                        <p:cTn id="73" dur="500"/>
                                        <p:tgtEl>
                                          <p:spTgt spid="14"/>
                                        </p:tgtEl>
                                      </p:cBhvr>
                                    </p:animEffect>
                                    <p:set>
                                      <p:cBhvr>
                                        <p:cTn id="74" dur="1" fill="hold">
                                          <p:stCondLst>
                                            <p:cond delay="499"/>
                                          </p:stCondLst>
                                        </p:cTn>
                                        <p:tgtEl>
                                          <p:spTgt spid="14"/>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500"/>
                                        <p:tgtEl>
                                          <p:spTgt spid="9"/>
                                        </p:tgtEl>
                                      </p:cBhvr>
                                    </p:animEffect>
                                    <p:set>
                                      <p:cBhvr>
                                        <p:cTn id="77" dur="1" fill="hold">
                                          <p:stCondLst>
                                            <p:cond delay="499"/>
                                          </p:stCondLst>
                                        </p:cTn>
                                        <p:tgtEl>
                                          <p:spTgt spid="9"/>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18"/>
                                        </p:tgtEl>
                                      </p:cBhvr>
                                    </p:animEffect>
                                    <p:set>
                                      <p:cBhvr>
                                        <p:cTn id="80" dur="1" fill="hold">
                                          <p:stCondLst>
                                            <p:cond delay="499"/>
                                          </p:stCondLst>
                                        </p:cTn>
                                        <p:tgtEl>
                                          <p:spTgt spid="18"/>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15"/>
                                        </p:tgtEl>
                                      </p:cBhvr>
                                    </p:animEffect>
                                    <p:set>
                                      <p:cBhvr>
                                        <p:cTn id="83" dur="1" fill="hold">
                                          <p:stCondLst>
                                            <p:cond delay="499"/>
                                          </p:stCondLst>
                                        </p:cTn>
                                        <p:tgtEl>
                                          <p:spTgt spid="15"/>
                                        </p:tgtEl>
                                        <p:attrNameLst>
                                          <p:attrName>style.visibility</p:attrName>
                                        </p:attrNameLst>
                                      </p:cBhvr>
                                      <p:to>
                                        <p:strVal val="hidden"/>
                                      </p:to>
                                    </p:set>
                                  </p:childTnLst>
                                </p:cTn>
                              </p:par>
                            </p:childTnLst>
                          </p:cTn>
                        </p:par>
                        <p:par>
                          <p:cTn id="84" fill="hold">
                            <p:stCondLst>
                              <p:cond delay="8500"/>
                            </p:stCondLst>
                            <p:childTnLst>
                              <p:par>
                                <p:cTn id="85" presetID="10" presetClass="entr" presetSubtype="0" fill="hold" nodeType="afterEffect">
                                  <p:stCondLst>
                                    <p:cond delay="0"/>
                                  </p:stCondLst>
                                  <p:childTnLst>
                                    <p:set>
                                      <p:cBhvr>
                                        <p:cTn id="86" dur="1" fill="hold">
                                          <p:stCondLst>
                                            <p:cond delay="0"/>
                                          </p:stCondLst>
                                        </p:cTn>
                                        <p:tgtEl>
                                          <p:spTgt spid="33"/>
                                        </p:tgtEl>
                                        <p:attrNameLst>
                                          <p:attrName>style.visibility</p:attrName>
                                        </p:attrNameLst>
                                      </p:cBhvr>
                                      <p:to>
                                        <p:strVal val="visible"/>
                                      </p:to>
                                    </p:set>
                                    <p:animEffect transition="in" filter="fade">
                                      <p:cBhvr>
                                        <p:cTn id="87" dur="500"/>
                                        <p:tgtEl>
                                          <p:spTgt spid="33"/>
                                        </p:tgtEl>
                                      </p:cBhvr>
                                    </p:animEffect>
                                  </p:childTnLst>
                                </p:cTn>
                              </p:par>
                            </p:childTnLst>
                          </p:cTn>
                        </p:par>
                        <p:par>
                          <p:cTn id="88" fill="hold">
                            <p:stCondLst>
                              <p:cond delay="9000"/>
                            </p:stCondLst>
                            <p:childTnLst>
                              <p:par>
                                <p:cTn id="89" presetID="10" presetClass="entr" presetSubtype="0" fill="hold" nodeType="after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fade">
                                      <p:cBhvr>
                                        <p:cTn id="91" dur="500"/>
                                        <p:tgtEl>
                                          <p:spTgt spid="32"/>
                                        </p:tgtEl>
                                      </p:cBhvr>
                                    </p:animEffect>
                                  </p:childTnLst>
                                </p:cTn>
                              </p:par>
                            </p:childTnLst>
                          </p:cTn>
                        </p:par>
                        <p:par>
                          <p:cTn id="92" fill="hold">
                            <p:stCondLst>
                              <p:cond delay="9500"/>
                            </p:stCondLst>
                            <p:childTnLst>
                              <p:par>
                                <p:cTn id="93" presetID="10" presetClass="entr" presetSubtype="0" fill="hold" nodeType="after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fade">
                                      <p:cBhvr>
                                        <p:cTn id="95" dur="500"/>
                                        <p:tgtEl>
                                          <p:spTgt spid="35"/>
                                        </p:tgtEl>
                                      </p:cBhvr>
                                    </p:animEffect>
                                  </p:childTnLst>
                                </p:cTn>
                              </p:par>
                            </p:childTnLst>
                          </p:cTn>
                        </p:par>
                        <p:par>
                          <p:cTn id="96" fill="hold">
                            <p:stCondLst>
                              <p:cond delay="10000"/>
                            </p:stCondLst>
                            <p:childTnLst>
                              <p:par>
                                <p:cTn id="97" presetID="10" presetClass="entr" presetSubtype="0" fill="hold" nodeType="afterEffect">
                                  <p:stCondLst>
                                    <p:cond delay="0"/>
                                  </p:stCondLst>
                                  <p:childTnLst>
                                    <p:set>
                                      <p:cBhvr>
                                        <p:cTn id="98" dur="1" fill="hold">
                                          <p:stCondLst>
                                            <p:cond delay="0"/>
                                          </p:stCondLst>
                                        </p:cTn>
                                        <p:tgtEl>
                                          <p:spTgt spid="34"/>
                                        </p:tgtEl>
                                        <p:attrNameLst>
                                          <p:attrName>style.visibility</p:attrName>
                                        </p:attrNameLst>
                                      </p:cBhvr>
                                      <p:to>
                                        <p:strVal val="visible"/>
                                      </p:to>
                                    </p:set>
                                    <p:animEffect transition="in" filter="fade">
                                      <p:cBhvr>
                                        <p:cTn id="99" dur="500"/>
                                        <p:tgtEl>
                                          <p:spTgt spid="34"/>
                                        </p:tgtEl>
                                      </p:cBhvr>
                                    </p:animEffect>
                                  </p:childTnLst>
                                </p:cTn>
                              </p:par>
                            </p:childTnLst>
                          </p:cTn>
                        </p:par>
                        <p:par>
                          <p:cTn id="100" fill="hold">
                            <p:stCondLst>
                              <p:cond delay="10500"/>
                            </p:stCondLst>
                            <p:childTnLst>
                              <p:par>
                                <p:cTn id="101" presetID="10" presetClass="entr" presetSubtype="0" fill="hold" nodeType="afterEffect">
                                  <p:stCondLst>
                                    <p:cond delay="0"/>
                                  </p:stCondLst>
                                  <p:childTnLst>
                                    <p:set>
                                      <p:cBhvr>
                                        <p:cTn id="102" dur="1" fill="hold">
                                          <p:stCondLst>
                                            <p:cond delay="0"/>
                                          </p:stCondLst>
                                        </p:cTn>
                                        <p:tgtEl>
                                          <p:spTgt spid="37"/>
                                        </p:tgtEl>
                                        <p:attrNameLst>
                                          <p:attrName>style.visibility</p:attrName>
                                        </p:attrNameLst>
                                      </p:cBhvr>
                                      <p:to>
                                        <p:strVal val="visible"/>
                                      </p:to>
                                    </p:set>
                                    <p:animEffect transition="in" filter="fade">
                                      <p:cBhvr>
                                        <p:cTn id="103" dur="500"/>
                                        <p:tgtEl>
                                          <p:spTgt spid="37"/>
                                        </p:tgtEl>
                                      </p:cBhvr>
                                    </p:animEffect>
                                  </p:childTnLst>
                                </p:cTn>
                              </p:par>
                            </p:childTnLst>
                          </p:cTn>
                        </p:par>
                        <p:par>
                          <p:cTn id="104" fill="hold">
                            <p:stCondLst>
                              <p:cond delay="11000"/>
                            </p:stCondLst>
                            <p:childTnLst>
                              <p:par>
                                <p:cTn id="105" presetID="10" presetClass="entr" presetSubtype="0" fill="hold" nodeType="afterEffect">
                                  <p:stCondLst>
                                    <p:cond delay="0"/>
                                  </p:stCondLst>
                                  <p:childTnLst>
                                    <p:set>
                                      <p:cBhvr>
                                        <p:cTn id="106" dur="1" fill="hold">
                                          <p:stCondLst>
                                            <p:cond delay="0"/>
                                          </p:stCondLst>
                                        </p:cTn>
                                        <p:tgtEl>
                                          <p:spTgt spid="36"/>
                                        </p:tgtEl>
                                        <p:attrNameLst>
                                          <p:attrName>style.visibility</p:attrName>
                                        </p:attrNameLst>
                                      </p:cBhvr>
                                      <p:to>
                                        <p:strVal val="visible"/>
                                      </p:to>
                                    </p:set>
                                    <p:animEffect transition="in" filter="fade">
                                      <p:cBhvr>
                                        <p:cTn id="107" dur="500"/>
                                        <p:tgtEl>
                                          <p:spTgt spid="36"/>
                                        </p:tgtEl>
                                      </p:cBhvr>
                                    </p:animEffect>
                                  </p:childTnLst>
                                </p:cTn>
                              </p:par>
                            </p:childTnLst>
                          </p:cTn>
                        </p:par>
                        <p:par>
                          <p:cTn id="108" fill="hold">
                            <p:stCondLst>
                              <p:cond delay="11500"/>
                            </p:stCondLst>
                            <p:childTnLst>
                              <p:par>
                                <p:cTn id="109" presetID="10" presetClass="entr" presetSubtype="0" fill="hold" nodeType="afterEffect">
                                  <p:stCondLst>
                                    <p:cond delay="0"/>
                                  </p:stCondLst>
                                  <p:childTnLst>
                                    <p:set>
                                      <p:cBhvr>
                                        <p:cTn id="110" dur="1" fill="hold">
                                          <p:stCondLst>
                                            <p:cond delay="0"/>
                                          </p:stCondLst>
                                        </p:cTn>
                                        <p:tgtEl>
                                          <p:spTgt spid="38"/>
                                        </p:tgtEl>
                                        <p:attrNameLst>
                                          <p:attrName>style.visibility</p:attrName>
                                        </p:attrNameLst>
                                      </p:cBhvr>
                                      <p:to>
                                        <p:strVal val="visible"/>
                                      </p:to>
                                    </p:set>
                                    <p:animEffect transition="in" filter="fade">
                                      <p:cBhvr>
                                        <p:cTn id="111" dur="500"/>
                                        <p:tgtEl>
                                          <p:spTgt spid="38"/>
                                        </p:tgtEl>
                                      </p:cBhvr>
                                    </p:animEffect>
                                  </p:childTnLst>
                                </p:cTn>
                              </p:par>
                            </p:childTnLst>
                          </p:cTn>
                        </p:par>
                      </p:childTnLst>
                    </p:cTn>
                  </p:par>
                  <p:par>
                    <p:cTn id="112" fill="hold">
                      <p:stCondLst>
                        <p:cond delay="indefinite"/>
                      </p:stCondLst>
                      <p:childTnLst>
                        <p:par>
                          <p:cTn id="113" fill="hold">
                            <p:stCondLst>
                              <p:cond delay="0"/>
                            </p:stCondLst>
                            <p:childTnLst>
                              <p:par>
                                <p:cTn id="114" presetID="42" presetClass="path" presetSubtype="0" accel="50000" decel="50000" fill="hold" nodeType="clickEffect">
                                  <p:stCondLst>
                                    <p:cond delay="0"/>
                                  </p:stCondLst>
                                  <p:childTnLst>
                                    <p:animMotion origin="layout" path="M 1.66667E-6 2.59259E-6 L 0.04687 0.975 " pathEditMode="relative" rAng="0" ptsTypes="AA">
                                      <p:cBhvr>
                                        <p:cTn id="115" dur="2000" fill="hold"/>
                                        <p:tgtEl>
                                          <p:spTgt spid="39"/>
                                        </p:tgtEl>
                                        <p:attrNameLst>
                                          <p:attrName>ppt_x</p:attrName>
                                          <p:attrName>ppt_y</p:attrName>
                                        </p:attrNameLst>
                                      </p:cBhvr>
                                      <p:rCtr x="2344" y="4875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30" name="Picture 6" descr="Closed Eye Icons - Free SVG &amp; PNG Closed Eye Images - Noun Project"/>
          <p:cNvPicPr>
            <a:picLocks noChangeAspect="1" noChangeArrowheads="1"/>
          </p:cNvPicPr>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561885" y="2328588"/>
            <a:ext cx="3115220" cy="3115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2088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Tree>
    <p:extLst>
      <p:ext uri="{BB962C8B-B14F-4D97-AF65-F5344CB8AC3E}">
        <p14:creationId xmlns:p14="http://schemas.microsoft.com/office/powerpoint/2010/main" val="14095198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889000"/>
            <a:ext cx="12192000" cy="4924425"/>
          </a:xfrm>
          <a:prstGeom prst="rect">
            <a:avLst/>
          </a:prstGeom>
          <a:noFill/>
        </p:spPr>
        <p:txBody>
          <a:bodyPr wrap="square" rtlCol="0">
            <a:spAutoFit/>
          </a:bodyPr>
          <a:lstStyle/>
          <a:p>
            <a:pPr algn="ctr"/>
            <a:r>
              <a:rPr lang="en-US" sz="19900" dirty="0" smtClean="0">
                <a:solidFill>
                  <a:srgbClr val="FF0000"/>
                </a:solidFill>
              </a:rPr>
              <a:t>🍎</a:t>
            </a:r>
          </a:p>
          <a:p>
            <a:pPr algn="ctr"/>
            <a:r>
              <a:rPr lang="en-US" sz="11500" dirty="0" smtClean="0"/>
              <a:t>Any questions?</a:t>
            </a:r>
            <a:endParaRPr lang="en-US" sz="11500" dirty="0"/>
          </a:p>
        </p:txBody>
      </p:sp>
    </p:spTree>
    <p:extLst>
      <p:ext uri="{BB962C8B-B14F-4D97-AF65-F5344CB8AC3E}">
        <p14:creationId xmlns:p14="http://schemas.microsoft.com/office/powerpoint/2010/main" val="6878117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4128" y="391886"/>
            <a:ext cx="9720072" cy="2084832"/>
          </a:xfrm>
        </p:spPr>
        <p:txBody>
          <a:bodyPr>
            <a:normAutofit/>
          </a:bodyPr>
          <a:lstStyle/>
          <a:p>
            <a:r>
              <a:rPr lang="en-US" sz="5400" b="1" dirty="0">
                <a:solidFill>
                  <a:srgbClr val="7030A0"/>
                </a:solidFill>
              </a:rPr>
              <a:t>Background Color indicates progression through time </a:t>
            </a:r>
            <a:endParaRPr lang="en-US" b="1" dirty="0">
              <a:solidFill>
                <a:srgbClr val="7030A0"/>
              </a:solidFill>
            </a:endParaRPr>
          </a:p>
        </p:txBody>
      </p:sp>
      <p:sp>
        <p:nvSpPr>
          <p:cNvPr id="4" name="Rectangle 3"/>
          <p:cNvSpPr/>
          <p:nvPr/>
        </p:nvSpPr>
        <p:spPr>
          <a:xfrm>
            <a:off x="1103957" y="2913021"/>
            <a:ext cx="3038421" cy="27040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dirty="0" smtClean="0">
                <a:solidFill>
                  <a:schemeClr val="bg2"/>
                </a:solidFill>
              </a:rPr>
              <a:t>BCE and Middle ages</a:t>
            </a:r>
            <a:endParaRPr lang="en-US" sz="2800" b="1" dirty="0">
              <a:solidFill>
                <a:schemeClr val="bg2"/>
              </a:solidFill>
            </a:endParaRPr>
          </a:p>
        </p:txBody>
      </p:sp>
      <p:sp>
        <p:nvSpPr>
          <p:cNvPr id="5" name="Rectangle 4"/>
          <p:cNvSpPr/>
          <p:nvPr/>
        </p:nvSpPr>
        <p:spPr>
          <a:xfrm>
            <a:off x="4444782" y="2913018"/>
            <a:ext cx="3038421" cy="270401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smtClean="0">
                <a:solidFill>
                  <a:schemeClr val="tx2"/>
                </a:solidFill>
              </a:rPr>
              <a:t>Recent History</a:t>
            </a:r>
            <a:endParaRPr lang="en-US" sz="2800" b="1" dirty="0">
              <a:solidFill>
                <a:schemeClr val="tx2"/>
              </a:solidFill>
            </a:endParaRPr>
          </a:p>
        </p:txBody>
      </p:sp>
      <p:sp>
        <p:nvSpPr>
          <p:cNvPr id="6" name="Rectangle 5"/>
          <p:cNvSpPr/>
          <p:nvPr/>
        </p:nvSpPr>
        <p:spPr>
          <a:xfrm>
            <a:off x="7785608" y="2913018"/>
            <a:ext cx="3038421" cy="270401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2800" b="1" dirty="0" smtClean="0">
                <a:solidFill>
                  <a:schemeClr val="tx2"/>
                </a:solidFill>
              </a:rPr>
              <a:t>Present Day</a:t>
            </a:r>
            <a:endParaRPr lang="en-US" sz="2800" b="1" dirty="0">
              <a:solidFill>
                <a:schemeClr val="tx2"/>
              </a:solidFill>
            </a:endParaRPr>
          </a:p>
        </p:txBody>
      </p:sp>
    </p:spTree>
    <p:extLst>
      <p:ext uri="{BB962C8B-B14F-4D97-AF65-F5344CB8AC3E}">
        <p14:creationId xmlns:p14="http://schemas.microsoft.com/office/powerpoint/2010/main" val="304304099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smtClean="0">
                <a:solidFill>
                  <a:srgbClr val="7030A0"/>
                </a:solidFill>
              </a:rPr>
              <a:t>Content / Biological Topic</a:t>
            </a:r>
            <a:endParaRPr lang="en-US" sz="4400" b="1" dirty="0">
              <a:solidFill>
                <a:srgbClr val="7030A0"/>
              </a:solidFill>
            </a:endParaRPr>
          </a:p>
        </p:txBody>
      </p:sp>
      <p:sp>
        <p:nvSpPr>
          <p:cNvPr id="7" name="TextBox 6"/>
          <p:cNvSpPr txBox="1"/>
          <p:nvPr/>
        </p:nvSpPr>
        <p:spPr>
          <a:xfrm>
            <a:off x="849086" y="2338251"/>
            <a:ext cx="10567851" cy="707886"/>
          </a:xfrm>
          <a:prstGeom prst="rect">
            <a:avLst/>
          </a:prstGeom>
          <a:noFill/>
        </p:spPr>
        <p:txBody>
          <a:bodyPr wrap="square" rtlCol="0">
            <a:spAutoFit/>
          </a:bodyPr>
          <a:lstStyle/>
          <a:p>
            <a:r>
              <a:rPr lang="en-US" sz="4000" dirty="0" smtClean="0">
                <a:solidFill>
                  <a:srgbClr val="7030A0"/>
                </a:solidFill>
              </a:rPr>
              <a:t>Before we begin</a:t>
            </a:r>
            <a:endParaRPr lang="en-US" sz="4000" dirty="0">
              <a:solidFill>
                <a:srgbClr val="7030A0"/>
              </a:solidFill>
            </a:endParaRPr>
          </a:p>
        </p:txBody>
      </p:sp>
      <p:pic>
        <p:nvPicPr>
          <p:cNvPr id="2050" name="Picture 2" descr="harrislab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6182" y="3299556"/>
            <a:ext cx="3463018" cy="258777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erson about to touch the calm wat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44840" y="3299555"/>
            <a:ext cx="3881667" cy="25877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n in black crew neck t-shirt wearing black sunglasses holding black smartphon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19795" y="3237558"/>
            <a:ext cx="3603625" cy="36204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erson holding pink and white dumbbell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284387" y="38733"/>
            <a:ext cx="2132550" cy="3198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80936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fade">
                                      <p:cBhvr>
                                        <p:cTn id="17" dur="500"/>
                                        <p:tgtEl>
                                          <p:spTgt spid="10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30"/>
                                        </p:tgtEl>
                                        <p:attrNameLst>
                                          <p:attrName>style.visibility</p:attrName>
                                        </p:attrNameLst>
                                      </p:cBhvr>
                                      <p:to>
                                        <p:strVal val="visible"/>
                                      </p:to>
                                    </p:set>
                                    <p:animEffect transition="in" filter="fade">
                                      <p:cBhvr>
                                        <p:cTn id="22"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Ancient Philosophers - Sense</a:t>
            </a:r>
            <a:endParaRPr lang="en-US" dirty="0">
              <a:solidFill>
                <a:schemeClr val="bg1"/>
              </a:solidFill>
            </a:endParaRPr>
          </a:p>
        </p:txBody>
      </p:sp>
      <p:pic>
        <p:nvPicPr>
          <p:cNvPr id="1026" name="Picture 2" descr="undefin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761232"/>
            <a:ext cx="2169613" cy="32544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ndefine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43207" y="3267434"/>
            <a:ext cx="2778098" cy="37167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2275056"/>
            <a:ext cx="2560320" cy="1508105"/>
          </a:xfrm>
          <a:prstGeom prst="rect">
            <a:avLst/>
          </a:prstGeom>
          <a:noFill/>
        </p:spPr>
        <p:txBody>
          <a:bodyPr wrap="square" rtlCol="0">
            <a:spAutoFit/>
          </a:bodyPr>
          <a:lstStyle/>
          <a:p>
            <a:r>
              <a:rPr lang="en-US" sz="3600" dirty="0" smtClean="0">
                <a:solidFill>
                  <a:schemeClr val="bg1"/>
                </a:solidFill>
              </a:rPr>
              <a:t>Plato</a:t>
            </a:r>
          </a:p>
          <a:p>
            <a:r>
              <a:rPr lang="en-US" sz="2800" dirty="0" smtClean="0">
                <a:solidFill>
                  <a:schemeClr val="bg1"/>
                </a:solidFill>
              </a:rPr>
              <a:t>(430 BCE – 350 BCE)</a:t>
            </a:r>
            <a:endParaRPr lang="en-US" sz="2800" dirty="0">
              <a:solidFill>
                <a:schemeClr val="bg1"/>
              </a:solidFill>
            </a:endParaRPr>
          </a:p>
        </p:txBody>
      </p:sp>
      <p:sp>
        <p:nvSpPr>
          <p:cNvPr id="7" name="TextBox 6"/>
          <p:cNvSpPr txBox="1"/>
          <p:nvPr/>
        </p:nvSpPr>
        <p:spPr>
          <a:xfrm>
            <a:off x="3792647" y="6211669"/>
            <a:ext cx="5766557" cy="1200329"/>
          </a:xfrm>
          <a:prstGeom prst="rect">
            <a:avLst/>
          </a:prstGeom>
          <a:noFill/>
        </p:spPr>
        <p:txBody>
          <a:bodyPr wrap="square" rtlCol="0">
            <a:spAutoFit/>
          </a:bodyPr>
          <a:lstStyle/>
          <a:p>
            <a:r>
              <a:rPr lang="en-US" sz="3600" dirty="0" smtClean="0">
                <a:solidFill>
                  <a:schemeClr val="bg1"/>
                </a:solidFill>
              </a:rPr>
              <a:t>Aristotle </a:t>
            </a:r>
            <a:r>
              <a:rPr lang="en-US" sz="2800" dirty="0" smtClean="0">
                <a:solidFill>
                  <a:schemeClr val="bg1"/>
                </a:solidFill>
              </a:rPr>
              <a:t>(380 </a:t>
            </a:r>
            <a:r>
              <a:rPr lang="en-US" sz="2800" dirty="0">
                <a:solidFill>
                  <a:schemeClr val="bg1"/>
                </a:solidFill>
              </a:rPr>
              <a:t>BCE – </a:t>
            </a:r>
            <a:r>
              <a:rPr lang="en-US" sz="2800" dirty="0" smtClean="0">
                <a:solidFill>
                  <a:schemeClr val="bg1"/>
                </a:solidFill>
              </a:rPr>
              <a:t>320 </a:t>
            </a:r>
            <a:r>
              <a:rPr lang="en-US" sz="2800" dirty="0">
                <a:solidFill>
                  <a:schemeClr val="bg1"/>
                </a:solidFill>
              </a:rPr>
              <a:t>BCE)</a:t>
            </a:r>
          </a:p>
          <a:p>
            <a:r>
              <a:rPr lang="en-US" sz="3600" dirty="0" smtClean="0">
                <a:solidFill>
                  <a:schemeClr val="bg1"/>
                </a:solidFill>
              </a:rPr>
              <a:t> </a:t>
            </a:r>
            <a:endParaRPr lang="en-US" sz="3600" dirty="0">
              <a:solidFill>
                <a:schemeClr val="bg1"/>
              </a:solidFill>
            </a:endParaRPr>
          </a:p>
        </p:txBody>
      </p:sp>
      <p:sp>
        <p:nvSpPr>
          <p:cNvPr id="5" name="Cloud 4"/>
          <p:cNvSpPr/>
          <p:nvPr/>
        </p:nvSpPr>
        <p:spPr>
          <a:xfrm>
            <a:off x="1729124" y="2161868"/>
            <a:ext cx="4219956" cy="2773399"/>
          </a:xfrm>
          <a:prstGeom prst="cloud">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6" name="TextBox 5"/>
          <p:cNvSpPr txBox="1"/>
          <p:nvPr/>
        </p:nvSpPr>
        <p:spPr>
          <a:xfrm rot="20092306">
            <a:off x="1890461" y="2837893"/>
            <a:ext cx="2072640" cy="369332"/>
          </a:xfrm>
          <a:prstGeom prst="rect">
            <a:avLst/>
          </a:prstGeom>
          <a:noFill/>
        </p:spPr>
        <p:txBody>
          <a:bodyPr wrap="square" rtlCol="0">
            <a:spAutoFit/>
          </a:bodyPr>
          <a:lstStyle/>
          <a:p>
            <a:r>
              <a:rPr lang="en-US" dirty="0" smtClean="0"/>
              <a:t>Perception?</a:t>
            </a:r>
            <a:endParaRPr lang="en-US" dirty="0"/>
          </a:p>
        </p:txBody>
      </p:sp>
      <p:sp>
        <p:nvSpPr>
          <p:cNvPr id="10" name="TextBox 9"/>
          <p:cNvSpPr txBox="1"/>
          <p:nvPr/>
        </p:nvSpPr>
        <p:spPr>
          <a:xfrm rot="2050430">
            <a:off x="1911209" y="4048624"/>
            <a:ext cx="2072640" cy="369332"/>
          </a:xfrm>
          <a:prstGeom prst="rect">
            <a:avLst/>
          </a:prstGeom>
          <a:noFill/>
        </p:spPr>
        <p:txBody>
          <a:bodyPr wrap="square" rtlCol="0">
            <a:spAutoFit/>
          </a:bodyPr>
          <a:lstStyle/>
          <a:p>
            <a:r>
              <a:rPr lang="en-US" dirty="0" smtClean="0"/>
              <a:t>Knowledge?</a:t>
            </a:r>
            <a:endParaRPr lang="en-US" dirty="0"/>
          </a:p>
        </p:txBody>
      </p:sp>
      <p:sp>
        <p:nvSpPr>
          <p:cNvPr id="11" name="TextBox 10"/>
          <p:cNvSpPr txBox="1"/>
          <p:nvPr/>
        </p:nvSpPr>
        <p:spPr>
          <a:xfrm rot="20092306">
            <a:off x="2733630" y="2923901"/>
            <a:ext cx="2072640" cy="369332"/>
          </a:xfrm>
          <a:prstGeom prst="rect">
            <a:avLst/>
          </a:prstGeom>
          <a:noFill/>
        </p:spPr>
        <p:txBody>
          <a:bodyPr wrap="square" rtlCol="0">
            <a:spAutoFit/>
          </a:bodyPr>
          <a:lstStyle/>
          <a:p>
            <a:r>
              <a:rPr lang="en-US" dirty="0" smtClean="0"/>
              <a:t>Senses?</a:t>
            </a:r>
            <a:endParaRPr lang="en-US" dirty="0"/>
          </a:p>
        </p:txBody>
      </p:sp>
      <p:sp>
        <p:nvSpPr>
          <p:cNvPr id="12" name="TextBox 11"/>
          <p:cNvSpPr txBox="1"/>
          <p:nvPr/>
        </p:nvSpPr>
        <p:spPr>
          <a:xfrm rot="20092306">
            <a:off x="3286134" y="3315557"/>
            <a:ext cx="2072640" cy="369332"/>
          </a:xfrm>
          <a:prstGeom prst="rect">
            <a:avLst/>
          </a:prstGeom>
          <a:noFill/>
        </p:spPr>
        <p:txBody>
          <a:bodyPr wrap="square" rtlCol="0">
            <a:spAutoFit/>
          </a:bodyPr>
          <a:lstStyle/>
          <a:p>
            <a:r>
              <a:rPr lang="en-US" b="1" dirty="0" smtClean="0"/>
              <a:t>Theory of forms</a:t>
            </a:r>
            <a:endParaRPr lang="en-US" b="1" dirty="0"/>
          </a:p>
        </p:txBody>
      </p:sp>
      <p:sp>
        <p:nvSpPr>
          <p:cNvPr id="13" name="Cloud 12"/>
          <p:cNvSpPr/>
          <p:nvPr/>
        </p:nvSpPr>
        <p:spPr>
          <a:xfrm>
            <a:off x="5561373" y="1070555"/>
            <a:ext cx="5545894" cy="3644819"/>
          </a:xfrm>
          <a:prstGeom prst="cloud">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flipV="1">
            <a:off x="3305794" y="2501309"/>
            <a:ext cx="3392186" cy="241891"/>
          </a:xfrm>
          <a:prstGeom prst="straightConnector1">
            <a:avLst/>
          </a:prstGeom>
          <a:ln w="76200">
            <a:solidFill>
              <a:srgbClr val="00B0F0"/>
            </a:solidFill>
            <a:tailEnd type="triangle"/>
          </a:ln>
        </p:spPr>
        <p:style>
          <a:lnRef idx="3">
            <a:schemeClr val="accent6"/>
          </a:lnRef>
          <a:fillRef idx="0">
            <a:schemeClr val="accent6"/>
          </a:fillRef>
          <a:effectRef idx="2">
            <a:schemeClr val="accent6"/>
          </a:effectRef>
          <a:fontRef idx="minor">
            <a:schemeClr val="tx1"/>
          </a:fontRef>
        </p:style>
      </p:cxnSp>
      <p:sp>
        <p:nvSpPr>
          <p:cNvPr id="16" name="TextBox 15"/>
          <p:cNvSpPr txBox="1"/>
          <p:nvPr/>
        </p:nvSpPr>
        <p:spPr>
          <a:xfrm rot="21225809">
            <a:off x="6556892" y="1626958"/>
            <a:ext cx="3391563" cy="369332"/>
          </a:xfrm>
          <a:prstGeom prst="rect">
            <a:avLst/>
          </a:prstGeom>
          <a:noFill/>
        </p:spPr>
        <p:txBody>
          <a:bodyPr wrap="square" rtlCol="0">
            <a:spAutoFit/>
          </a:bodyPr>
          <a:lstStyle/>
          <a:p>
            <a:r>
              <a:rPr lang="en-US" dirty="0" smtClean="0"/>
              <a:t>Intellect and perception?</a:t>
            </a:r>
            <a:endParaRPr lang="en-US" dirty="0"/>
          </a:p>
        </p:txBody>
      </p:sp>
      <p:cxnSp>
        <p:nvCxnSpPr>
          <p:cNvPr id="17" name="Straight Arrow Connector 16"/>
          <p:cNvCxnSpPr/>
          <p:nvPr/>
        </p:nvCxnSpPr>
        <p:spPr>
          <a:xfrm>
            <a:off x="9000902" y="1905756"/>
            <a:ext cx="442305" cy="547724"/>
          </a:xfrm>
          <a:prstGeom prst="straightConnector1">
            <a:avLst/>
          </a:prstGeom>
          <a:ln w="76200">
            <a:solidFill>
              <a:srgbClr val="00B0F0"/>
            </a:solidFill>
            <a:tailEnd type="triangle"/>
          </a:ln>
        </p:spPr>
        <p:style>
          <a:lnRef idx="3">
            <a:schemeClr val="accent6"/>
          </a:lnRef>
          <a:fillRef idx="0">
            <a:schemeClr val="accent6"/>
          </a:fillRef>
          <a:effectRef idx="2">
            <a:schemeClr val="accent6"/>
          </a:effectRef>
          <a:fontRef idx="minor">
            <a:schemeClr val="tx1"/>
          </a:fontRef>
        </p:style>
      </p:cxnSp>
      <p:sp>
        <p:nvSpPr>
          <p:cNvPr id="20" name="TextBox 19"/>
          <p:cNvSpPr txBox="1"/>
          <p:nvPr/>
        </p:nvSpPr>
        <p:spPr>
          <a:xfrm rot="21225809">
            <a:off x="8881323" y="2542433"/>
            <a:ext cx="1522500" cy="369332"/>
          </a:xfrm>
          <a:prstGeom prst="rect">
            <a:avLst/>
          </a:prstGeom>
          <a:noFill/>
        </p:spPr>
        <p:txBody>
          <a:bodyPr wrap="square" rtlCol="0">
            <a:spAutoFit/>
          </a:bodyPr>
          <a:lstStyle/>
          <a:p>
            <a:r>
              <a:rPr lang="en-US" b="1" dirty="0" smtClean="0"/>
              <a:t>Empiricism</a:t>
            </a:r>
            <a:endParaRPr lang="en-US" b="1" dirty="0"/>
          </a:p>
        </p:txBody>
      </p:sp>
      <p:sp>
        <p:nvSpPr>
          <p:cNvPr id="18" name="TextBox 17"/>
          <p:cNvSpPr txBox="1"/>
          <p:nvPr/>
        </p:nvSpPr>
        <p:spPr>
          <a:xfrm rot="569256">
            <a:off x="6478437" y="2850516"/>
            <a:ext cx="2322488" cy="923330"/>
          </a:xfrm>
          <a:prstGeom prst="rect">
            <a:avLst/>
          </a:prstGeom>
          <a:noFill/>
        </p:spPr>
        <p:txBody>
          <a:bodyPr wrap="square" rtlCol="0">
            <a:spAutoFit/>
          </a:bodyPr>
          <a:lstStyle/>
          <a:p>
            <a:pPr algn="ctr"/>
            <a:r>
              <a:rPr lang="en-US" b="1" dirty="0"/>
              <a:t>Distinction Between Sensation and Perception</a:t>
            </a:r>
          </a:p>
        </p:txBody>
      </p:sp>
      <p:cxnSp>
        <p:nvCxnSpPr>
          <p:cNvPr id="19" name="Straight Arrow Connector 18"/>
          <p:cNvCxnSpPr/>
          <p:nvPr/>
        </p:nvCxnSpPr>
        <p:spPr>
          <a:xfrm flipH="1">
            <a:off x="7892115" y="2006037"/>
            <a:ext cx="375866" cy="755934"/>
          </a:xfrm>
          <a:prstGeom prst="straightConnector1">
            <a:avLst/>
          </a:prstGeom>
          <a:ln w="76200">
            <a:solidFill>
              <a:srgbClr val="00B0F0"/>
            </a:solidFill>
            <a:tailEnd type="triangle"/>
          </a:ln>
        </p:spPr>
        <p:style>
          <a:lnRef idx="3">
            <a:schemeClr val="accent6"/>
          </a:lnRef>
          <a:fillRef idx="0">
            <a:schemeClr val="accent6"/>
          </a:fillRef>
          <a:effectRef idx="2">
            <a:schemeClr val="accent6"/>
          </a:effectRef>
          <a:fontRef idx="minor">
            <a:schemeClr val="tx1"/>
          </a:fontRef>
        </p:style>
      </p:cxnSp>
      <p:sp>
        <p:nvSpPr>
          <p:cNvPr id="21" name="Rectangle 20"/>
          <p:cNvSpPr/>
          <p:nvPr/>
        </p:nvSpPr>
        <p:spPr>
          <a:xfrm>
            <a:off x="2169612" y="5516370"/>
            <a:ext cx="7273595" cy="461665"/>
          </a:xfrm>
          <a:prstGeom prst="rect">
            <a:avLst/>
          </a:prstGeom>
        </p:spPr>
        <p:txBody>
          <a:bodyPr wrap="square">
            <a:spAutoFit/>
          </a:bodyPr>
          <a:lstStyle/>
          <a:p>
            <a:pPr marL="457200" indent="-457200" algn="ctr">
              <a:buAutoNum type="arabicPeriod"/>
            </a:pPr>
            <a:r>
              <a:rPr lang="en-US" sz="2400" dirty="0" smtClean="0">
                <a:solidFill>
                  <a:srgbClr val="FFFF00"/>
                </a:solidFill>
              </a:rPr>
              <a:t>STARTED THE SCIENCE</a:t>
            </a:r>
            <a:r>
              <a:rPr lang="en-US" sz="2400" dirty="0" smtClean="0">
                <a:solidFill>
                  <a:srgbClr val="FFFF00"/>
                </a:solidFill>
              </a:rPr>
              <a:t>/PHILOSOPHY</a:t>
            </a:r>
            <a:endParaRPr lang="en-US" sz="2400" dirty="0">
              <a:solidFill>
                <a:srgbClr val="FFFF00"/>
              </a:solidFill>
            </a:endParaRPr>
          </a:p>
        </p:txBody>
      </p:sp>
    </p:spTree>
    <p:extLst>
      <p:ext uri="{BB962C8B-B14F-4D97-AF65-F5344CB8AC3E}">
        <p14:creationId xmlns:p14="http://schemas.microsoft.com/office/powerpoint/2010/main" val="56292884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28"/>
                                        </p:tgtEl>
                                        <p:attrNameLst>
                                          <p:attrName>style.visibility</p:attrName>
                                        </p:attrNameLst>
                                      </p:cBhvr>
                                      <p:to>
                                        <p:strVal val="visible"/>
                                      </p:to>
                                    </p:set>
                                    <p:animEffect transition="in" filter="fade">
                                      <p:cBhvr>
                                        <p:cTn id="42" dur="500"/>
                                        <p:tgtEl>
                                          <p:spTgt spid="102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500"/>
                                        <p:tgtEl>
                                          <p:spTgt spid="1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500"/>
                                        <p:tgtEl>
                                          <p:spTgt spid="19"/>
                                        </p:tgtEl>
                                      </p:cBhvr>
                                    </p:animEffect>
                                  </p:childTnLst>
                                </p:cTn>
                              </p:par>
                              <p:par>
                                <p:cTn id="68" presetID="10" presetClass="entr" presetSubtype="0" fill="hold" nodeType="with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500"/>
                                        <p:tgtEl>
                                          <p:spTgt spid="17"/>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500"/>
                                        <p:tgtEl>
                                          <p:spTgt spid="2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fade">
                                      <p:cBhvr>
                                        <p:cTn id="80" dur="500"/>
                                        <p:tgtEl>
                                          <p:spTgt spid="1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21"/>
                                        </p:tgtEl>
                                        <p:attrNameLst>
                                          <p:attrName>style.visibility</p:attrName>
                                        </p:attrNameLst>
                                      </p:cBhvr>
                                      <p:to>
                                        <p:strVal val="visible"/>
                                      </p:to>
                                    </p:set>
                                    <p:animEffect transition="in" filter="fade">
                                      <p:cBhvr>
                                        <p:cTn id="8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5" grpId="0" animBg="1"/>
      <p:bldP spid="6" grpId="0"/>
      <p:bldP spid="10" grpId="0"/>
      <p:bldP spid="11" grpId="0"/>
      <p:bldP spid="12" grpId="0"/>
      <p:bldP spid="13" grpId="0" animBg="1"/>
      <p:bldP spid="16" grpId="0"/>
      <p:bldP spid="20" grpId="0"/>
      <p:bldP spid="18"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Ancient Philosophers PT.2</a:t>
            </a:r>
            <a:endParaRPr lang="en-US" dirty="0">
              <a:solidFill>
                <a:schemeClr val="bg1"/>
              </a:solidFill>
            </a:endParaRPr>
          </a:p>
        </p:txBody>
      </p:sp>
      <p:pic>
        <p:nvPicPr>
          <p:cNvPr id="4098" name="Picture 2" descr="Euclid | Biography, Contributions, Geometry, &amp; Facts | Britannic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10963"/>
            <a:ext cx="2359025" cy="363276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undefine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43470" y="3432960"/>
            <a:ext cx="3380595" cy="327231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undefin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4714" y="1630897"/>
            <a:ext cx="1542236" cy="154223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567376" y="3244334"/>
            <a:ext cx="184731" cy="369332"/>
          </a:xfrm>
          <a:prstGeom prst="rect">
            <a:avLst/>
          </a:prstGeom>
        </p:spPr>
        <p:txBody>
          <a:bodyPr wrap="none">
            <a:spAutoFit/>
          </a:bodyPr>
          <a:lstStyle/>
          <a:p>
            <a:endParaRPr lang="en-US" dirty="0"/>
          </a:p>
        </p:txBody>
      </p:sp>
      <p:sp>
        <p:nvSpPr>
          <p:cNvPr id="12" name="Rectangle 11"/>
          <p:cNvSpPr/>
          <p:nvPr/>
        </p:nvSpPr>
        <p:spPr>
          <a:xfrm>
            <a:off x="838" y="2222662"/>
            <a:ext cx="1721946" cy="1200329"/>
          </a:xfrm>
          <a:prstGeom prst="rect">
            <a:avLst/>
          </a:prstGeom>
        </p:spPr>
        <p:txBody>
          <a:bodyPr wrap="none">
            <a:spAutoFit/>
          </a:bodyPr>
          <a:lstStyle/>
          <a:p>
            <a:r>
              <a:rPr lang="en-US" sz="3600" dirty="0" smtClean="0">
                <a:solidFill>
                  <a:schemeClr val="bg1"/>
                </a:solidFill>
              </a:rPr>
              <a:t>Euclid</a:t>
            </a:r>
          </a:p>
          <a:p>
            <a:r>
              <a:rPr lang="en-US" sz="3600" dirty="0" smtClean="0">
                <a:solidFill>
                  <a:schemeClr val="bg1"/>
                </a:solidFill>
              </a:rPr>
              <a:t>(</a:t>
            </a:r>
            <a:r>
              <a:rPr lang="en-US" sz="2400" dirty="0" smtClean="0">
                <a:solidFill>
                  <a:schemeClr val="bg1"/>
                </a:solidFill>
              </a:rPr>
              <a:t>300 BCE</a:t>
            </a:r>
            <a:r>
              <a:rPr lang="en-US" sz="3600" dirty="0" smtClean="0">
                <a:solidFill>
                  <a:schemeClr val="bg1"/>
                </a:solidFill>
              </a:rPr>
              <a:t>)</a:t>
            </a:r>
            <a:endParaRPr lang="en-US" sz="3600" dirty="0"/>
          </a:p>
        </p:txBody>
      </p:sp>
      <p:sp>
        <p:nvSpPr>
          <p:cNvPr id="14" name="Rectangle 13"/>
          <p:cNvSpPr/>
          <p:nvPr/>
        </p:nvSpPr>
        <p:spPr>
          <a:xfrm>
            <a:off x="3671792" y="1986516"/>
            <a:ext cx="6319933" cy="830997"/>
          </a:xfrm>
          <a:prstGeom prst="rect">
            <a:avLst/>
          </a:prstGeom>
        </p:spPr>
        <p:txBody>
          <a:bodyPr wrap="square">
            <a:spAutoFit/>
          </a:bodyPr>
          <a:lstStyle/>
          <a:p>
            <a:pPr marL="457200" indent="-457200">
              <a:buAutoNum type="arabicPeriod"/>
            </a:pPr>
            <a:r>
              <a:rPr lang="en-US" sz="2400" dirty="0" smtClean="0">
                <a:solidFill>
                  <a:srgbClr val="FFFF00"/>
                </a:solidFill>
              </a:rPr>
              <a:t>Defined Space</a:t>
            </a:r>
          </a:p>
          <a:p>
            <a:pPr marL="457200" indent="-457200">
              <a:buAutoNum type="arabicPeriod"/>
            </a:pPr>
            <a:r>
              <a:rPr lang="en-US" sz="2400" dirty="0" smtClean="0">
                <a:solidFill>
                  <a:srgbClr val="FFFF00"/>
                </a:solidFill>
              </a:rPr>
              <a:t>Worked on size/distance perception</a:t>
            </a:r>
            <a:endParaRPr lang="en-US" sz="2400" dirty="0">
              <a:solidFill>
                <a:srgbClr val="FFFF00"/>
              </a:solidFill>
            </a:endParaRPr>
          </a:p>
        </p:txBody>
      </p:sp>
      <p:cxnSp>
        <p:nvCxnSpPr>
          <p:cNvPr id="6" name="Straight Arrow Connector 5"/>
          <p:cNvCxnSpPr/>
          <p:nvPr/>
        </p:nvCxnSpPr>
        <p:spPr>
          <a:xfrm>
            <a:off x="6667500" y="6486525"/>
            <a:ext cx="47529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468242" y="5273899"/>
            <a:ext cx="5229225" cy="1077218"/>
          </a:xfrm>
          <a:prstGeom prst="rect">
            <a:avLst/>
          </a:prstGeom>
          <a:noFill/>
        </p:spPr>
        <p:txBody>
          <a:bodyPr wrap="square" rtlCol="0">
            <a:spAutoFit/>
          </a:bodyPr>
          <a:lstStyle/>
          <a:p>
            <a:r>
              <a:rPr lang="en-US" sz="3200" b="1" dirty="0" smtClean="0">
                <a:solidFill>
                  <a:schemeClr val="bg2"/>
                </a:solidFill>
              </a:rPr>
              <a:t>300 BCE -&gt; 1600s</a:t>
            </a:r>
          </a:p>
          <a:p>
            <a:r>
              <a:rPr lang="en-US" sz="3200" b="1" dirty="0" smtClean="0">
                <a:solidFill>
                  <a:schemeClr val="bg2"/>
                </a:solidFill>
              </a:rPr>
              <a:t>- lots of physiology work</a:t>
            </a:r>
            <a:endParaRPr lang="en-US" sz="3200" b="1" dirty="0">
              <a:solidFill>
                <a:schemeClr val="bg2"/>
              </a:solidFill>
            </a:endParaRPr>
          </a:p>
        </p:txBody>
      </p:sp>
    </p:spTree>
    <p:extLst>
      <p:ext uri="{BB962C8B-B14F-4D97-AF65-F5344CB8AC3E}">
        <p14:creationId xmlns:p14="http://schemas.microsoft.com/office/powerpoint/2010/main" val="372648983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02"/>
                                        </p:tgtEl>
                                        <p:attrNameLst>
                                          <p:attrName>style.visibility</p:attrName>
                                        </p:attrNameLst>
                                      </p:cBhvr>
                                      <p:to>
                                        <p:strVal val="visible"/>
                                      </p:to>
                                    </p:set>
                                    <p:animEffect transition="in" filter="fade">
                                      <p:cBhvr>
                                        <p:cTn id="17" dur="500"/>
                                        <p:tgtEl>
                                          <p:spTgt spid="410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00"/>
                                        </p:tgtEl>
                                        <p:attrNameLst>
                                          <p:attrName>style.visibility</p:attrName>
                                        </p:attrNameLst>
                                      </p:cBhvr>
                                      <p:to>
                                        <p:strVal val="visible"/>
                                      </p:to>
                                    </p:set>
                                    <p:animEffect transition="in" filter="fade">
                                      <p:cBhvr>
                                        <p:cTn id="22" dur="500"/>
                                        <p:tgtEl>
                                          <p:spTgt spid="410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solidFill>
              </a:rPr>
              <a:t>Pre Scientific </a:t>
            </a:r>
            <a:r>
              <a:rPr lang="en-US" dirty="0" smtClean="0">
                <a:solidFill>
                  <a:schemeClr val="bg2"/>
                </a:solidFill>
              </a:rPr>
              <a:t>revolution (1600s) </a:t>
            </a:r>
            <a:r>
              <a:rPr lang="en-US" dirty="0" smtClean="0">
                <a:solidFill>
                  <a:schemeClr val="bg2"/>
                </a:solidFill>
              </a:rPr>
              <a:t>– 1800 </a:t>
            </a:r>
            <a:endParaRPr lang="en-US" dirty="0">
              <a:solidFill>
                <a:schemeClr val="bg2"/>
              </a:solidFill>
            </a:endParaRPr>
          </a:p>
        </p:txBody>
      </p:sp>
      <p:pic>
        <p:nvPicPr>
          <p:cNvPr id="5122" name="Picture 2" descr="René Descartes - Wikipedia"/>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2835275"/>
            <a:ext cx="3288051" cy="40227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undefine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88741" y="5834940"/>
            <a:ext cx="762000" cy="1142999"/>
          </a:xfrm>
          <a:prstGeom prst="rect">
            <a:avLst/>
          </a:prstGeom>
          <a:noFill/>
          <a:extLst>
            <a:ext uri="{909E8E84-426E-40DD-AFC4-6F175D3DCCD1}">
              <a14:hiddenFill xmlns:a14="http://schemas.microsoft.com/office/drawing/2010/main">
                <a:solidFill>
                  <a:srgbClr val="FFFFFF"/>
                </a:solidFill>
              </a14:hiddenFill>
            </a:ext>
          </a:extLst>
        </p:spPr>
      </p:pic>
      <p:sp>
        <p:nvSpPr>
          <p:cNvPr id="4" name="Cloud 3"/>
          <p:cNvSpPr/>
          <p:nvPr/>
        </p:nvSpPr>
        <p:spPr>
          <a:xfrm>
            <a:off x="1758700" y="2295547"/>
            <a:ext cx="2532393" cy="1723860"/>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rot="21225809">
            <a:off x="2122996" y="2576800"/>
            <a:ext cx="1522500" cy="369332"/>
          </a:xfrm>
          <a:prstGeom prst="rect">
            <a:avLst/>
          </a:prstGeom>
          <a:noFill/>
        </p:spPr>
        <p:txBody>
          <a:bodyPr wrap="square" rtlCol="0">
            <a:spAutoFit/>
          </a:bodyPr>
          <a:lstStyle/>
          <a:p>
            <a:r>
              <a:rPr lang="en-US" b="1" dirty="0" smtClean="0"/>
              <a:t>Empiricism</a:t>
            </a:r>
            <a:endParaRPr lang="en-US" b="1" dirty="0"/>
          </a:p>
        </p:txBody>
      </p:sp>
      <p:sp>
        <p:nvSpPr>
          <p:cNvPr id="10" name="TextBox 9"/>
          <p:cNvSpPr txBox="1"/>
          <p:nvPr/>
        </p:nvSpPr>
        <p:spPr>
          <a:xfrm rot="21225809">
            <a:off x="2615389" y="2878087"/>
            <a:ext cx="1522500" cy="923330"/>
          </a:xfrm>
          <a:prstGeom prst="rect">
            <a:avLst/>
          </a:prstGeom>
          <a:noFill/>
        </p:spPr>
        <p:txBody>
          <a:bodyPr wrap="square" rtlCol="0">
            <a:spAutoFit/>
          </a:bodyPr>
          <a:lstStyle/>
          <a:p>
            <a:r>
              <a:rPr lang="en-US" b="1" dirty="0" smtClean="0"/>
              <a:t>Start of the </a:t>
            </a:r>
          </a:p>
          <a:p>
            <a:r>
              <a:rPr lang="en-US" b="1" dirty="0" smtClean="0"/>
              <a:t>Scientific method</a:t>
            </a:r>
            <a:endParaRPr lang="en-US" b="1" dirty="0"/>
          </a:p>
        </p:txBody>
      </p:sp>
      <p:sp>
        <p:nvSpPr>
          <p:cNvPr id="8" name="Rectangle 7"/>
          <p:cNvSpPr/>
          <p:nvPr/>
        </p:nvSpPr>
        <p:spPr>
          <a:xfrm>
            <a:off x="-26860" y="1807359"/>
            <a:ext cx="2846048" cy="954107"/>
          </a:xfrm>
          <a:prstGeom prst="rect">
            <a:avLst/>
          </a:prstGeom>
        </p:spPr>
        <p:txBody>
          <a:bodyPr wrap="square">
            <a:spAutoFit/>
          </a:bodyPr>
          <a:lstStyle/>
          <a:p>
            <a:r>
              <a:rPr lang="en-US" sz="2800" dirty="0">
                <a:solidFill>
                  <a:schemeClr val="bg2"/>
                </a:solidFill>
              </a:rPr>
              <a:t>René Descartes (1596–1650</a:t>
            </a:r>
            <a:r>
              <a:rPr lang="en-US" sz="2800" dirty="0" smtClean="0">
                <a:solidFill>
                  <a:schemeClr val="bg2"/>
                </a:solidFill>
              </a:rPr>
              <a:t>)</a:t>
            </a:r>
            <a:endParaRPr lang="en-US" sz="2800" dirty="0">
              <a:solidFill>
                <a:schemeClr val="bg2"/>
              </a:solidFill>
            </a:endParaRPr>
          </a:p>
        </p:txBody>
      </p:sp>
      <p:pic>
        <p:nvPicPr>
          <p:cNvPr id="14" name="Picture 2" descr="William Molyneux - Wikipedi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4880" y="3707252"/>
            <a:ext cx="2677603" cy="318337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6"/>
          <a:stretch>
            <a:fillRect/>
          </a:stretch>
        </p:blipFill>
        <p:spPr>
          <a:xfrm>
            <a:off x="5828036" y="5287148"/>
            <a:ext cx="1774722" cy="1603477"/>
          </a:xfrm>
          <a:prstGeom prst="rect">
            <a:avLst/>
          </a:prstGeom>
        </p:spPr>
      </p:pic>
      <p:sp>
        <p:nvSpPr>
          <p:cNvPr id="17" name="Rectangle 16"/>
          <p:cNvSpPr/>
          <p:nvPr/>
        </p:nvSpPr>
        <p:spPr>
          <a:xfrm>
            <a:off x="3925191" y="2587407"/>
            <a:ext cx="2270926" cy="1138773"/>
          </a:xfrm>
          <a:prstGeom prst="rect">
            <a:avLst/>
          </a:prstGeom>
        </p:spPr>
        <p:txBody>
          <a:bodyPr wrap="square">
            <a:spAutoFit/>
          </a:bodyPr>
          <a:lstStyle/>
          <a:p>
            <a:pPr algn="ctr"/>
            <a:r>
              <a:rPr lang="en-US" sz="2400" b="1" dirty="0">
                <a:solidFill>
                  <a:schemeClr val="bg2"/>
                </a:solidFill>
              </a:rPr>
              <a:t>William </a:t>
            </a:r>
            <a:r>
              <a:rPr lang="en-US" sz="2400" b="1" dirty="0" err="1">
                <a:solidFill>
                  <a:schemeClr val="bg2"/>
                </a:solidFill>
              </a:rPr>
              <a:t>Molyneux</a:t>
            </a:r>
            <a:r>
              <a:rPr lang="en-US" sz="2400" b="1" dirty="0">
                <a:solidFill>
                  <a:schemeClr val="bg2"/>
                </a:solidFill>
              </a:rPr>
              <a:t> </a:t>
            </a:r>
            <a:r>
              <a:rPr lang="en-US" sz="2000" b="1" dirty="0">
                <a:solidFill>
                  <a:schemeClr val="bg2"/>
                </a:solidFill>
              </a:rPr>
              <a:t>(1656–1698</a:t>
            </a:r>
            <a:r>
              <a:rPr lang="en-US" sz="2000" b="1" dirty="0" smtClean="0">
                <a:solidFill>
                  <a:schemeClr val="bg2"/>
                </a:solidFill>
              </a:rPr>
              <a:t>)</a:t>
            </a:r>
            <a:endParaRPr lang="en-US" sz="2000" dirty="0">
              <a:solidFill>
                <a:schemeClr val="bg2"/>
              </a:solidFill>
            </a:endParaRPr>
          </a:p>
        </p:txBody>
      </p:sp>
      <p:pic>
        <p:nvPicPr>
          <p:cNvPr id="15" name="Picture 6" descr="Cubes - Intermediate Geometry"/>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59883" y="3707251"/>
            <a:ext cx="1742875" cy="16838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undefine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33997" y="5266182"/>
            <a:ext cx="756763" cy="10124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10142743" y="5626139"/>
            <a:ext cx="1865807" cy="1138773"/>
          </a:xfrm>
          <a:prstGeom prst="rect">
            <a:avLst/>
          </a:prstGeom>
        </p:spPr>
        <p:txBody>
          <a:bodyPr wrap="square">
            <a:spAutoFit/>
          </a:bodyPr>
          <a:lstStyle/>
          <a:p>
            <a:pPr algn="r"/>
            <a:r>
              <a:rPr lang="en-US" sz="2400" dirty="0">
                <a:solidFill>
                  <a:schemeClr val="bg2"/>
                </a:solidFill>
              </a:rPr>
              <a:t>Immanuel </a:t>
            </a:r>
            <a:r>
              <a:rPr lang="en-US" sz="2400" dirty="0" smtClean="0">
                <a:solidFill>
                  <a:schemeClr val="bg2"/>
                </a:solidFill>
              </a:rPr>
              <a:t>Kant</a:t>
            </a:r>
          </a:p>
          <a:p>
            <a:pPr algn="r"/>
            <a:r>
              <a:rPr lang="en-US" sz="2000" dirty="0" smtClean="0">
                <a:solidFill>
                  <a:schemeClr val="bg2"/>
                </a:solidFill>
              </a:rPr>
              <a:t>(</a:t>
            </a:r>
            <a:r>
              <a:rPr lang="en-US" sz="2000" dirty="0">
                <a:solidFill>
                  <a:schemeClr val="bg2"/>
                </a:solidFill>
              </a:rPr>
              <a:t>1724–1804)</a:t>
            </a:r>
          </a:p>
        </p:txBody>
      </p:sp>
      <p:pic>
        <p:nvPicPr>
          <p:cNvPr id="19" name="Picture 2" descr="Immanuel Kant - Wikipedia"/>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82389" y="3674736"/>
            <a:ext cx="2440170" cy="318442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10"/>
          <a:stretch>
            <a:fillRect/>
          </a:stretch>
        </p:blipFill>
        <p:spPr>
          <a:xfrm>
            <a:off x="6272317" y="2176990"/>
            <a:ext cx="6004693" cy="1514004"/>
          </a:xfrm>
          <a:prstGeom prst="rect">
            <a:avLst/>
          </a:prstGeom>
        </p:spPr>
      </p:pic>
    </p:spTree>
    <p:extLst>
      <p:ext uri="{BB962C8B-B14F-4D97-AF65-F5344CB8AC3E}">
        <p14:creationId xmlns:p14="http://schemas.microsoft.com/office/powerpoint/2010/main" val="869576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500"/>
                                        <p:tgtEl>
                                          <p:spTgt spid="1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0" grpId="0"/>
      <p:bldP spid="8" grpId="0"/>
      <p:bldP spid="17"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solidFill>
              </a:rPr>
              <a:t>Pre Scientific revolution – 1800 </a:t>
            </a:r>
            <a:endParaRPr lang="en-US" dirty="0">
              <a:solidFill>
                <a:schemeClr val="bg2"/>
              </a:solidFill>
            </a:endParaRPr>
          </a:p>
        </p:txBody>
      </p:sp>
      <p:sp>
        <p:nvSpPr>
          <p:cNvPr id="3" name="TextBox 2"/>
          <p:cNvSpPr txBox="1"/>
          <p:nvPr/>
        </p:nvSpPr>
        <p:spPr>
          <a:xfrm>
            <a:off x="1024128" y="2084832"/>
            <a:ext cx="11030961" cy="4247317"/>
          </a:xfrm>
          <a:prstGeom prst="rect">
            <a:avLst/>
          </a:prstGeom>
          <a:solidFill>
            <a:schemeClr val="tx2">
              <a:lumMod val="75000"/>
            </a:schemeClr>
          </a:solidFill>
        </p:spPr>
        <p:txBody>
          <a:bodyPr wrap="square" rtlCol="0" anchor="ctr">
            <a:spAutoFit/>
          </a:bodyPr>
          <a:lstStyle/>
          <a:p>
            <a:pPr marL="685800" indent="-685800">
              <a:buFontTx/>
              <a:buChar char="-"/>
            </a:pPr>
            <a:r>
              <a:rPr lang="en-US" sz="5400" dirty="0" smtClean="0">
                <a:solidFill>
                  <a:schemeClr val="bg2"/>
                </a:solidFill>
              </a:rPr>
              <a:t>PEOPLE STARTED TO THINK</a:t>
            </a:r>
          </a:p>
          <a:p>
            <a:pPr marL="1143000" lvl="1" indent="-685800">
              <a:buFontTx/>
              <a:buChar char="-"/>
            </a:pPr>
            <a:r>
              <a:rPr lang="en-US" sz="5400" dirty="0" smtClean="0">
                <a:solidFill>
                  <a:schemeClr val="bg2"/>
                </a:solidFill>
              </a:rPr>
              <a:t>WHAT ARE SENSES</a:t>
            </a:r>
          </a:p>
          <a:p>
            <a:pPr marL="1143000" lvl="1" indent="-685800">
              <a:buFontTx/>
              <a:buChar char="-"/>
            </a:pPr>
            <a:r>
              <a:rPr lang="en-US" sz="5400" dirty="0" smtClean="0">
                <a:solidFill>
                  <a:schemeClr val="bg2"/>
                </a:solidFill>
              </a:rPr>
              <a:t>WERE THE GREEKS RIGHT?</a:t>
            </a:r>
          </a:p>
          <a:p>
            <a:pPr marL="1143000" lvl="1" indent="-685800">
              <a:buFontTx/>
              <a:buChar char="-"/>
            </a:pPr>
            <a:r>
              <a:rPr lang="en-US" sz="5400" dirty="0" smtClean="0">
                <a:solidFill>
                  <a:schemeClr val="bg2"/>
                </a:solidFill>
              </a:rPr>
              <a:t>WHAT IS KNOWLEDGE?</a:t>
            </a:r>
          </a:p>
          <a:p>
            <a:pPr marL="1143000" lvl="1" indent="-685800">
              <a:buFontTx/>
              <a:buChar char="-"/>
            </a:pPr>
            <a:r>
              <a:rPr lang="en-US" sz="5400" dirty="0" smtClean="0">
                <a:solidFill>
                  <a:schemeClr val="bg2"/>
                </a:solidFill>
              </a:rPr>
              <a:t>WHAT </a:t>
            </a:r>
            <a:r>
              <a:rPr lang="en-US" sz="5400" b="1" i="1" u="sng" dirty="0" smtClean="0">
                <a:solidFill>
                  <a:schemeClr val="bg2"/>
                </a:solidFill>
              </a:rPr>
              <a:t>IS …</a:t>
            </a:r>
            <a:endParaRPr lang="en-US" sz="5400" b="1" i="1" u="sng" dirty="0">
              <a:solidFill>
                <a:schemeClr val="bg2"/>
              </a:solidFill>
            </a:endParaRPr>
          </a:p>
        </p:txBody>
      </p:sp>
    </p:spTree>
    <p:extLst>
      <p:ext uri="{BB962C8B-B14F-4D97-AF65-F5344CB8AC3E}">
        <p14:creationId xmlns:p14="http://schemas.microsoft.com/office/powerpoint/2010/main" val="2024885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C1C93EF2-4785-427F-84A5-F1666490E9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1734</TotalTime>
  <Words>828</Words>
  <Application>Microsoft Office PowerPoint</Application>
  <PresentationFormat>Widescreen</PresentationFormat>
  <Paragraphs>208</Paragraphs>
  <Slides>31</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Tw Cen MT</vt:lpstr>
      <vt:lpstr>Tw Cen MT Condensed</vt:lpstr>
      <vt:lpstr>Wingdings 3</vt:lpstr>
      <vt:lpstr>Integral</vt:lpstr>
      <vt:lpstr>Deep History Of the Study of Haptic Perception </vt:lpstr>
      <vt:lpstr>PowerPoint Presentation</vt:lpstr>
      <vt:lpstr>PowerPoint Presentation</vt:lpstr>
      <vt:lpstr>Background Color indicates progression through time </vt:lpstr>
      <vt:lpstr>Content / Biological Topic</vt:lpstr>
      <vt:lpstr>Ancient Philosophers - Sense</vt:lpstr>
      <vt:lpstr>Ancient Philosophers PT.2</vt:lpstr>
      <vt:lpstr>Pre Scientific revolution (1600s) – 1800 </vt:lpstr>
      <vt:lpstr>Pre Scientific revolution – 1800 </vt:lpstr>
      <vt:lpstr>1800s Onwards – PSYHOPHYSICS! WHAT IS PERCEPTION? </vt:lpstr>
      <vt:lpstr>1850s onwards</vt:lpstr>
      <vt:lpstr>1900s-1950s onwards</vt:lpstr>
      <vt:lpstr>1900s-1950s onwards</vt:lpstr>
      <vt:lpstr>1900s-1950s onwards</vt:lpstr>
      <vt:lpstr>1950s-1999</vt:lpstr>
      <vt:lpstr>1950s-1999</vt:lpstr>
      <vt:lpstr>1950s-1999</vt:lpstr>
      <vt:lpstr>1950s-1999</vt:lpstr>
      <vt:lpstr>1950s-1999</vt:lpstr>
      <vt:lpstr>1950s-1999</vt:lpstr>
      <vt:lpstr>1950s-1999</vt:lpstr>
      <vt:lpstr>1950s-1999</vt:lpstr>
      <vt:lpstr>2000s-Present</vt:lpstr>
      <vt:lpstr>2000s-Present</vt:lpstr>
      <vt:lpstr>2000s-Present</vt:lpstr>
      <vt:lpstr>2000s-Present</vt:lpstr>
      <vt:lpstr>2000s-Present</vt:lpstr>
      <vt:lpstr>2000s-Present</vt:lpstr>
      <vt:lpstr>2000s-Present</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History Of the field of Perception </dc:title>
  <dc:creator>stick</dc:creator>
  <cp:lastModifiedBy>stick</cp:lastModifiedBy>
  <cp:revision>200</cp:revision>
  <dcterms:created xsi:type="dcterms:W3CDTF">2024-10-25T15:14:24Z</dcterms:created>
  <dcterms:modified xsi:type="dcterms:W3CDTF">2024-11-06T18:42:47Z</dcterms:modified>
</cp:coreProperties>
</file>